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5"/>
  </p:notesMasterIdLst>
  <p:sldIdLst>
    <p:sldId id="267" r:id="rId2"/>
    <p:sldId id="399" r:id="rId3"/>
    <p:sldId id="386" r:id="rId4"/>
    <p:sldId id="262" r:id="rId5"/>
    <p:sldId id="408" r:id="rId6"/>
    <p:sldId id="452" r:id="rId7"/>
    <p:sldId id="453" r:id="rId8"/>
    <p:sldId id="455" r:id="rId9"/>
    <p:sldId id="454" r:id="rId10"/>
    <p:sldId id="502" r:id="rId11"/>
    <p:sldId id="459" r:id="rId12"/>
    <p:sldId id="457" r:id="rId13"/>
    <p:sldId id="458" r:id="rId14"/>
    <p:sldId id="463" r:id="rId15"/>
    <p:sldId id="487" r:id="rId16"/>
    <p:sldId id="488" r:id="rId17"/>
    <p:sldId id="467" r:id="rId18"/>
    <p:sldId id="499" r:id="rId19"/>
    <p:sldId id="500" r:id="rId20"/>
    <p:sldId id="471" r:id="rId21"/>
    <p:sldId id="496" r:id="rId22"/>
    <p:sldId id="497" r:id="rId23"/>
    <p:sldId id="501" r:id="rId24"/>
    <p:sldId id="498" r:id="rId25"/>
    <p:sldId id="475" r:id="rId26"/>
    <p:sldId id="493" r:id="rId27"/>
    <p:sldId id="494" r:id="rId28"/>
    <p:sldId id="479" r:id="rId29"/>
    <p:sldId id="490" r:id="rId30"/>
    <p:sldId id="491" r:id="rId31"/>
    <p:sldId id="483" r:id="rId32"/>
    <p:sldId id="503" r:id="rId33"/>
    <p:sldId id="268" r:id="rId34"/>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71792" autoAdjust="0"/>
  </p:normalViewPr>
  <p:slideViewPr>
    <p:cSldViewPr snapToGrid="0">
      <p:cViewPr varScale="1">
        <p:scale>
          <a:sx n="76" d="100"/>
          <a:sy n="76" d="100"/>
        </p:scale>
        <p:origin x="18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argo, Fernando" userId="78c5803b-b77b-4642-96bc-123e53f81747" providerId="ADAL" clId="{A901F9A0-7DB6-4A65-9FC6-E68B42E76489}"/>
    <pc:docChg chg="undo custSel addSld delSld modSld sldOrd modNotesMaster">
      <pc:chgData name="Camargo, Fernando" userId="78c5803b-b77b-4642-96bc-123e53f81747" providerId="ADAL" clId="{A901F9A0-7DB6-4A65-9FC6-E68B42E76489}" dt="2025-11-10T15:31:41.944" v="603"/>
      <pc:docMkLst>
        <pc:docMk/>
      </pc:docMkLst>
      <pc:sldChg chg="addSp modSp mod">
        <pc:chgData name="Camargo, Fernando" userId="78c5803b-b77b-4642-96bc-123e53f81747" providerId="ADAL" clId="{A901F9A0-7DB6-4A65-9FC6-E68B42E76489}" dt="2025-11-07T21:11:20.101" v="466" actId="1076"/>
        <pc:sldMkLst>
          <pc:docMk/>
          <pc:sldMk cId="905727745" sldId="452"/>
        </pc:sldMkLst>
        <pc:picChg chg="add mod">
          <ac:chgData name="Camargo, Fernando" userId="78c5803b-b77b-4642-96bc-123e53f81747" providerId="ADAL" clId="{A901F9A0-7DB6-4A65-9FC6-E68B42E76489}" dt="2025-11-07T21:11:20.101" v="466" actId="1076"/>
          <ac:picMkLst>
            <pc:docMk/>
            <pc:sldMk cId="905727745" sldId="452"/>
            <ac:picMk id="5" creationId="{C1212FBA-AC11-35FF-4025-0F72647CEA50}"/>
          </ac:picMkLst>
        </pc:picChg>
      </pc:sldChg>
      <pc:sldChg chg="addSp delSp modSp mod modNotes modNotesTx">
        <pc:chgData name="Camargo, Fernando" userId="78c5803b-b77b-4642-96bc-123e53f81747" providerId="ADAL" clId="{A901F9A0-7DB6-4A65-9FC6-E68B42E76489}" dt="2025-11-07T21:07:25.395" v="460" actId="1076"/>
        <pc:sldMkLst>
          <pc:docMk/>
          <pc:sldMk cId="3880867231" sldId="453"/>
        </pc:sldMkLst>
        <pc:spChg chg="mod">
          <ac:chgData name="Camargo, Fernando" userId="78c5803b-b77b-4642-96bc-123e53f81747" providerId="ADAL" clId="{A901F9A0-7DB6-4A65-9FC6-E68B42E76489}" dt="2025-11-07T20:12:49.607" v="405"/>
          <ac:spMkLst>
            <pc:docMk/>
            <pc:sldMk cId="3880867231" sldId="453"/>
            <ac:spMk id="3" creationId="{ECC377DA-F977-A1C1-7A55-0449AB230D48}"/>
          </ac:spMkLst>
        </pc:spChg>
        <pc:picChg chg="add mod">
          <ac:chgData name="Camargo, Fernando" userId="78c5803b-b77b-4642-96bc-123e53f81747" providerId="ADAL" clId="{A901F9A0-7DB6-4A65-9FC6-E68B42E76489}" dt="2025-11-07T21:07:25.395" v="460" actId="1076"/>
          <ac:picMkLst>
            <pc:docMk/>
            <pc:sldMk cId="3880867231" sldId="453"/>
            <ac:picMk id="5" creationId="{6C20B400-F2AC-57B1-1C36-9C433546228A}"/>
          </ac:picMkLst>
        </pc:picChg>
      </pc:sldChg>
      <pc:sldChg chg="addSp delSp modSp mod modNotesTx">
        <pc:chgData name="Camargo, Fernando" userId="78c5803b-b77b-4642-96bc-123e53f81747" providerId="ADAL" clId="{A901F9A0-7DB6-4A65-9FC6-E68B42E76489}" dt="2025-11-10T15:30:30.483" v="601" actId="6549"/>
        <pc:sldMkLst>
          <pc:docMk/>
          <pc:sldMk cId="4033943262" sldId="454"/>
        </pc:sldMkLst>
        <pc:spChg chg="mod">
          <ac:chgData name="Camargo, Fernando" userId="78c5803b-b77b-4642-96bc-123e53f81747" providerId="ADAL" clId="{A901F9A0-7DB6-4A65-9FC6-E68B42E76489}" dt="2025-11-07T20:26:48.816" v="411" actId="27636"/>
          <ac:spMkLst>
            <pc:docMk/>
            <pc:sldMk cId="4033943262" sldId="454"/>
            <ac:spMk id="3" creationId="{EC4F449C-A8F0-C603-B39B-292E5C5F4B4E}"/>
          </ac:spMkLst>
        </pc:spChg>
        <pc:picChg chg="add mod">
          <ac:chgData name="Camargo, Fernando" userId="78c5803b-b77b-4642-96bc-123e53f81747" providerId="ADAL" clId="{A901F9A0-7DB6-4A65-9FC6-E68B42E76489}" dt="2025-11-07T21:15:16.039" v="472" actId="1076"/>
          <ac:picMkLst>
            <pc:docMk/>
            <pc:sldMk cId="4033943262" sldId="454"/>
            <ac:picMk id="6" creationId="{12676A3E-31D2-BFFE-A3AF-4E82E3D5D403}"/>
          </ac:picMkLst>
        </pc:picChg>
      </pc:sldChg>
      <pc:sldChg chg="addSp modSp mod modNotesTx">
        <pc:chgData name="Camargo, Fernando" userId="78c5803b-b77b-4642-96bc-123e53f81747" providerId="ADAL" clId="{A901F9A0-7DB6-4A65-9FC6-E68B42E76489}" dt="2025-11-07T21:19:08.849" v="477" actId="1076"/>
        <pc:sldMkLst>
          <pc:docMk/>
          <pc:sldMk cId="3710863282" sldId="457"/>
        </pc:sldMkLst>
        <pc:picChg chg="add mod">
          <ac:chgData name="Camargo, Fernando" userId="78c5803b-b77b-4642-96bc-123e53f81747" providerId="ADAL" clId="{A901F9A0-7DB6-4A65-9FC6-E68B42E76489}" dt="2025-11-07T21:19:08.849" v="477" actId="1076"/>
          <ac:picMkLst>
            <pc:docMk/>
            <pc:sldMk cId="3710863282" sldId="457"/>
            <ac:picMk id="5" creationId="{2F064472-BD1C-FA0A-69D5-5A07CB52BFD1}"/>
          </ac:picMkLst>
        </pc:picChg>
      </pc:sldChg>
      <pc:sldChg chg="addSp modSp mod">
        <pc:chgData name="Camargo, Fernando" userId="78c5803b-b77b-4642-96bc-123e53f81747" providerId="ADAL" clId="{A901F9A0-7DB6-4A65-9FC6-E68B42E76489}" dt="2025-11-07T21:21:44.188" v="482" actId="1076"/>
        <pc:sldMkLst>
          <pc:docMk/>
          <pc:sldMk cId="2475857289" sldId="458"/>
        </pc:sldMkLst>
        <pc:picChg chg="add mod">
          <ac:chgData name="Camargo, Fernando" userId="78c5803b-b77b-4642-96bc-123e53f81747" providerId="ADAL" clId="{A901F9A0-7DB6-4A65-9FC6-E68B42E76489}" dt="2025-11-07T21:21:44.188" v="482" actId="1076"/>
          <ac:picMkLst>
            <pc:docMk/>
            <pc:sldMk cId="2475857289" sldId="458"/>
            <ac:picMk id="5" creationId="{EFD037F6-0366-BCA9-BF1F-0942D192D318}"/>
          </ac:picMkLst>
        </pc:picChg>
      </pc:sldChg>
      <pc:sldChg chg="addSp modSp mod">
        <pc:chgData name="Camargo, Fernando" userId="78c5803b-b77b-4642-96bc-123e53f81747" providerId="ADAL" clId="{A901F9A0-7DB6-4A65-9FC6-E68B42E76489}" dt="2025-11-07T21:27:57.573" v="487" actId="1076"/>
        <pc:sldMkLst>
          <pc:docMk/>
          <pc:sldMk cId="768115254" sldId="487"/>
        </pc:sldMkLst>
        <pc:picChg chg="add mod">
          <ac:chgData name="Camargo, Fernando" userId="78c5803b-b77b-4642-96bc-123e53f81747" providerId="ADAL" clId="{A901F9A0-7DB6-4A65-9FC6-E68B42E76489}" dt="2025-11-07T21:27:57.573" v="487" actId="1076"/>
          <ac:picMkLst>
            <pc:docMk/>
            <pc:sldMk cId="768115254" sldId="487"/>
            <ac:picMk id="5" creationId="{6CFBC32D-5C5A-5363-AA7C-F6D4369D5149}"/>
          </ac:picMkLst>
        </pc:picChg>
      </pc:sldChg>
      <pc:sldChg chg="addSp modSp mod">
        <pc:chgData name="Camargo, Fernando" userId="78c5803b-b77b-4642-96bc-123e53f81747" providerId="ADAL" clId="{A901F9A0-7DB6-4A65-9FC6-E68B42E76489}" dt="2025-11-07T21:35:34.757" v="492" actId="1076"/>
        <pc:sldMkLst>
          <pc:docMk/>
          <pc:sldMk cId="2633418375" sldId="488"/>
        </pc:sldMkLst>
        <pc:picChg chg="add mod">
          <ac:chgData name="Camargo, Fernando" userId="78c5803b-b77b-4642-96bc-123e53f81747" providerId="ADAL" clId="{A901F9A0-7DB6-4A65-9FC6-E68B42E76489}" dt="2025-11-07T21:35:34.757" v="492" actId="1076"/>
          <ac:picMkLst>
            <pc:docMk/>
            <pc:sldMk cId="2633418375" sldId="488"/>
            <ac:picMk id="5" creationId="{DBE606A0-3D63-5A6D-AF08-3FB609DB76AD}"/>
          </ac:picMkLst>
        </pc:picChg>
      </pc:sldChg>
      <pc:sldChg chg="addSp modSp mod">
        <pc:chgData name="Camargo, Fernando" userId="78c5803b-b77b-4642-96bc-123e53f81747" providerId="ADAL" clId="{A901F9A0-7DB6-4A65-9FC6-E68B42E76489}" dt="2025-11-07T23:06:52.905" v="541" actId="1076"/>
        <pc:sldMkLst>
          <pc:docMk/>
          <pc:sldMk cId="3979759380" sldId="490"/>
        </pc:sldMkLst>
        <pc:picChg chg="add mod">
          <ac:chgData name="Camargo, Fernando" userId="78c5803b-b77b-4642-96bc-123e53f81747" providerId="ADAL" clId="{A901F9A0-7DB6-4A65-9FC6-E68B42E76489}" dt="2025-11-07T23:06:52.905" v="541" actId="1076"/>
          <ac:picMkLst>
            <pc:docMk/>
            <pc:sldMk cId="3979759380" sldId="490"/>
            <ac:picMk id="5" creationId="{F5C16396-24FB-6367-2F5D-58BFB6500AA7}"/>
          </ac:picMkLst>
        </pc:picChg>
      </pc:sldChg>
      <pc:sldChg chg="addSp modSp add mod modNotesTx">
        <pc:chgData name="Camargo, Fernando" userId="78c5803b-b77b-4642-96bc-123e53f81747" providerId="ADAL" clId="{A901F9A0-7DB6-4A65-9FC6-E68B42E76489}" dt="2025-11-07T23:10:30.572" v="547" actId="14100"/>
        <pc:sldMkLst>
          <pc:docMk/>
          <pc:sldMk cId="1157975362" sldId="491"/>
        </pc:sldMkLst>
        <pc:spChg chg="mod">
          <ac:chgData name="Camargo, Fernando" userId="78c5803b-b77b-4642-96bc-123e53f81747" providerId="ADAL" clId="{A901F9A0-7DB6-4A65-9FC6-E68B42E76489}" dt="2025-11-07T20:51:45.549" v="451" actId="108"/>
          <ac:spMkLst>
            <pc:docMk/>
            <pc:sldMk cId="1157975362" sldId="491"/>
            <ac:spMk id="3" creationId="{6851AA27-4CA2-3328-F197-5C0683AB6EB1}"/>
          </ac:spMkLst>
        </pc:spChg>
        <pc:picChg chg="add mod">
          <ac:chgData name="Camargo, Fernando" userId="78c5803b-b77b-4642-96bc-123e53f81747" providerId="ADAL" clId="{A901F9A0-7DB6-4A65-9FC6-E68B42E76489}" dt="2025-11-07T23:10:30.572" v="547" actId="14100"/>
          <ac:picMkLst>
            <pc:docMk/>
            <pc:sldMk cId="1157975362" sldId="491"/>
            <ac:picMk id="5" creationId="{AC8243CF-A4A4-D1C1-DCAF-388A521BDB23}"/>
          </ac:picMkLst>
        </pc:picChg>
      </pc:sldChg>
      <pc:sldChg chg="addSp modSp mod">
        <pc:chgData name="Camargo, Fernando" userId="78c5803b-b77b-4642-96bc-123e53f81747" providerId="ADAL" clId="{A901F9A0-7DB6-4A65-9FC6-E68B42E76489}" dt="2025-11-07T22:45:28.886" v="530" actId="1076"/>
        <pc:sldMkLst>
          <pc:docMk/>
          <pc:sldMk cId="1005946260" sldId="493"/>
        </pc:sldMkLst>
        <pc:picChg chg="add mod modCrop">
          <ac:chgData name="Camargo, Fernando" userId="78c5803b-b77b-4642-96bc-123e53f81747" providerId="ADAL" clId="{A901F9A0-7DB6-4A65-9FC6-E68B42E76489}" dt="2025-11-07T22:45:28.886" v="530" actId="1076"/>
          <ac:picMkLst>
            <pc:docMk/>
            <pc:sldMk cId="1005946260" sldId="493"/>
            <ac:picMk id="5" creationId="{08EC2ADA-4C3A-EC29-27BF-9152044C68D6}"/>
          </ac:picMkLst>
        </pc:picChg>
      </pc:sldChg>
      <pc:sldChg chg="addSp modSp add mod modNotesTx">
        <pc:chgData name="Camargo, Fernando" userId="78c5803b-b77b-4642-96bc-123e53f81747" providerId="ADAL" clId="{A901F9A0-7DB6-4A65-9FC6-E68B42E76489}" dt="2025-11-07T22:48:26.445" v="536" actId="1076"/>
        <pc:sldMkLst>
          <pc:docMk/>
          <pc:sldMk cId="3672824356" sldId="494"/>
        </pc:sldMkLst>
        <pc:spChg chg="mod">
          <ac:chgData name="Camargo, Fernando" userId="78c5803b-b77b-4642-96bc-123e53f81747" providerId="ADAL" clId="{A901F9A0-7DB6-4A65-9FC6-E68B42E76489}" dt="2025-11-07T20:49:04.673" v="447" actId="108"/>
          <ac:spMkLst>
            <pc:docMk/>
            <pc:sldMk cId="3672824356" sldId="494"/>
            <ac:spMk id="3" creationId="{247A7954-6AE9-9BE5-3469-DC8A60E3563B}"/>
          </ac:spMkLst>
        </pc:spChg>
        <pc:picChg chg="add mod">
          <ac:chgData name="Camargo, Fernando" userId="78c5803b-b77b-4642-96bc-123e53f81747" providerId="ADAL" clId="{A901F9A0-7DB6-4A65-9FC6-E68B42E76489}" dt="2025-11-07T22:48:26.445" v="536" actId="1076"/>
          <ac:picMkLst>
            <pc:docMk/>
            <pc:sldMk cId="3672824356" sldId="494"/>
            <ac:picMk id="5" creationId="{178C2A39-7A95-3D84-7BC4-B68F397917C1}"/>
          </ac:picMkLst>
        </pc:picChg>
      </pc:sldChg>
      <pc:sldChg chg="addSp modSp mod">
        <pc:chgData name="Camargo, Fernando" userId="78c5803b-b77b-4642-96bc-123e53f81747" providerId="ADAL" clId="{A901F9A0-7DB6-4A65-9FC6-E68B42E76489}" dt="2025-11-07T21:52:01.997" v="508" actId="1076"/>
        <pc:sldMkLst>
          <pc:docMk/>
          <pc:sldMk cId="3882261309" sldId="496"/>
        </pc:sldMkLst>
        <pc:picChg chg="add mod">
          <ac:chgData name="Camargo, Fernando" userId="78c5803b-b77b-4642-96bc-123e53f81747" providerId="ADAL" clId="{A901F9A0-7DB6-4A65-9FC6-E68B42E76489}" dt="2025-11-07T21:52:01.997" v="508" actId="1076"/>
          <ac:picMkLst>
            <pc:docMk/>
            <pc:sldMk cId="3882261309" sldId="496"/>
            <ac:picMk id="5" creationId="{BF9A0861-36E3-9358-C6B6-812165334CF2}"/>
          </ac:picMkLst>
        </pc:picChg>
      </pc:sldChg>
      <pc:sldChg chg="addSp modSp mod">
        <pc:chgData name="Camargo, Fernando" userId="78c5803b-b77b-4642-96bc-123e53f81747" providerId="ADAL" clId="{A901F9A0-7DB6-4A65-9FC6-E68B42E76489}" dt="2025-11-07T21:54:32.763" v="513" actId="1076"/>
        <pc:sldMkLst>
          <pc:docMk/>
          <pc:sldMk cId="2893142427" sldId="497"/>
        </pc:sldMkLst>
        <pc:picChg chg="add mod">
          <ac:chgData name="Camargo, Fernando" userId="78c5803b-b77b-4642-96bc-123e53f81747" providerId="ADAL" clId="{A901F9A0-7DB6-4A65-9FC6-E68B42E76489}" dt="2025-11-07T21:54:32.763" v="513" actId="1076"/>
          <ac:picMkLst>
            <pc:docMk/>
            <pc:sldMk cId="2893142427" sldId="497"/>
            <ac:picMk id="5" creationId="{596563D3-2D12-D74E-D1AF-4CF36CC16101}"/>
          </ac:picMkLst>
        </pc:picChg>
      </pc:sldChg>
      <pc:sldChg chg="addSp modSp mod">
        <pc:chgData name="Camargo, Fernando" userId="78c5803b-b77b-4642-96bc-123e53f81747" providerId="ADAL" clId="{A901F9A0-7DB6-4A65-9FC6-E68B42E76489}" dt="2025-11-07T22:01:50.666" v="523" actId="1076"/>
        <pc:sldMkLst>
          <pc:docMk/>
          <pc:sldMk cId="2124161932" sldId="498"/>
        </pc:sldMkLst>
        <pc:picChg chg="add mod">
          <ac:chgData name="Camargo, Fernando" userId="78c5803b-b77b-4642-96bc-123e53f81747" providerId="ADAL" clId="{A901F9A0-7DB6-4A65-9FC6-E68B42E76489}" dt="2025-11-07T22:01:50.666" v="523" actId="1076"/>
          <ac:picMkLst>
            <pc:docMk/>
            <pc:sldMk cId="2124161932" sldId="498"/>
            <ac:picMk id="5" creationId="{73DCF1C8-21C3-4E0F-4B20-E7194A11CD5E}"/>
          </ac:picMkLst>
        </pc:picChg>
      </pc:sldChg>
      <pc:sldChg chg="addSp modSp mod">
        <pc:chgData name="Camargo, Fernando" userId="78c5803b-b77b-4642-96bc-123e53f81747" providerId="ADAL" clId="{A901F9A0-7DB6-4A65-9FC6-E68B42E76489}" dt="2025-11-07T21:38:05.026" v="497" actId="1076"/>
        <pc:sldMkLst>
          <pc:docMk/>
          <pc:sldMk cId="4288649058" sldId="499"/>
        </pc:sldMkLst>
        <pc:picChg chg="add mod">
          <ac:chgData name="Camargo, Fernando" userId="78c5803b-b77b-4642-96bc-123e53f81747" providerId="ADAL" clId="{A901F9A0-7DB6-4A65-9FC6-E68B42E76489}" dt="2025-11-07T21:38:05.026" v="497" actId="1076"/>
          <ac:picMkLst>
            <pc:docMk/>
            <pc:sldMk cId="4288649058" sldId="499"/>
            <ac:picMk id="5" creationId="{FF576072-82FE-8974-06EE-760A71835830}"/>
          </ac:picMkLst>
        </pc:picChg>
      </pc:sldChg>
      <pc:sldChg chg="addSp modSp mod">
        <pc:chgData name="Camargo, Fernando" userId="78c5803b-b77b-4642-96bc-123e53f81747" providerId="ADAL" clId="{A901F9A0-7DB6-4A65-9FC6-E68B42E76489}" dt="2025-11-07T21:46:38.778" v="503" actId="14100"/>
        <pc:sldMkLst>
          <pc:docMk/>
          <pc:sldMk cId="2795800715" sldId="500"/>
        </pc:sldMkLst>
        <pc:picChg chg="add mod">
          <ac:chgData name="Camargo, Fernando" userId="78c5803b-b77b-4642-96bc-123e53f81747" providerId="ADAL" clId="{A901F9A0-7DB6-4A65-9FC6-E68B42E76489}" dt="2025-11-07T21:46:38.778" v="503" actId="14100"/>
          <ac:picMkLst>
            <pc:docMk/>
            <pc:sldMk cId="2795800715" sldId="500"/>
            <ac:picMk id="5" creationId="{8DADA371-9029-92D3-2BCB-2DE18184E786}"/>
          </ac:picMkLst>
        </pc:picChg>
      </pc:sldChg>
      <pc:sldChg chg="addSp modSp mod">
        <pc:chgData name="Camargo, Fernando" userId="78c5803b-b77b-4642-96bc-123e53f81747" providerId="ADAL" clId="{A901F9A0-7DB6-4A65-9FC6-E68B42E76489}" dt="2025-11-07T21:59:27.655" v="518" actId="1076"/>
        <pc:sldMkLst>
          <pc:docMk/>
          <pc:sldMk cId="2718730384" sldId="501"/>
        </pc:sldMkLst>
        <pc:picChg chg="add mod">
          <ac:chgData name="Camargo, Fernando" userId="78c5803b-b77b-4642-96bc-123e53f81747" providerId="ADAL" clId="{A901F9A0-7DB6-4A65-9FC6-E68B42E76489}" dt="2025-11-07T21:59:27.655" v="518" actId="1076"/>
          <ac:picMkLst>
            <pc:docMk/>
            <pc:sldMk cId="2718730384" sldId="501"/>
            <ac:picMk id="5" creationId="{F9472E34-5F7D-B883-4A79-C61178F2443A}"/>
          </ac:picMkLst>
        </pc:picChg>
      </pc:sldChg>
      <pc:sldChg chg="modSp add mod modNotesTx">
        <pc:chgData name="Camargo, Fernando" userId="78c5803b-b77b-4642-96bc-123e53f81747" providerId="ADAL" clId="{A901F9A0-7DB6-4A65-9FC6-E68B42E76489}" dt="2025-11-10T15:30:39.012" v="602" actId="6549"/>
        <pc:sldMkLst>
          <pc:docMk/>
          <pc:sldMk cId="1304122198" sldId="502"/>
        </pc:sldMkLst>
      </pc:sldChg>
      <pc:sldChg chg="addSp delSp modSp add mod">
        <pc:chgData name="Camargo, Fernando" userId="78c5803b-b77b-4642-96bc-123e53f81747" providerId="ADAL" clId="{A901F9A0-7DB6-4A65-9FC6-E68B42E76489}" dt="2025-11-07T23:20:29.688" v="599" actId="1582"/>
        <pc:sldMkLst>
          <pc:docMk/>
          <pc:sldMk cId="2309877150" sldId="503"/>
        </pc:sldMkLst>
        <pc:spChg chg="add mod">
          <ac:chgData name="Camargo, Fernando" userId="78c5803b-b77b-4642-96bc-123e53f81747" providerId="ADAL" clId="{A901F9A0-7DB6-4A65-9FC6-E68B42E76489}" dt="2025-11-07T23:19:36.576" v="595" actId="207"/>
          <ac:spMkLst>
            <pc:docMk/>
            <pc:sldMk cId="2309877150" sldId="503"/>
            <ac:spMk id="8" creationId="{B4AE6675-A5AE-5503-0E2B-CCA77DFB48EC}"/>
          </ac:spMkLst>
        </pc:spChg>
        <pc:spChg chg="add mod">
          <ac:chgData name="Camargo, Fernando" userId="78c5803b-b77b-4642-96bc-123e53f81747" providerId="ADAL" clId="{A901F9A0-7DB6-4A65-9FC6-E68B42E76489}" dt="2025-11-07T23:20:29.688" v="599" actId="1582"/>
          <ac:spMkLst>
            <pc:docMk/>
            <pc:sldMk cId="2309877150" sldId="503"/>
            <ac:spMk id="9" creationId="{27CF7AA9-7735-0565-2E2E-CBAAB3692F65}"/>
          </ac:spMkLst>
        </pc:spChg>
        <pc:picChg chg="add mod">
          <ac:chgData name="Camargo, Fernando" userId="78c5803b-b77b-4642-96bc-123e53f81747" providerId="ADAL" clId="{A901F9A0-7DB6-4A65-9FC6-E68B42E76489}" dt="2025-11-07T23:18:46.818" v="582" actId="14100"/>
          <ac:picMkLst>
            <pc:docMk/>
            <pc:sldMk cId="2309877150" sldId="503"/>
            <ac:picMk id="4" creationId="{86ABE774-172B-007F-A27A-E38EE4D0AEC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GB"/>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05E6A1CB-08CC-4C6E-A43A-546C67FF6572}" type="datetimeFigureOut">
              <a:rPr lang="en-GB" smtClean="0"/>
              <a:t>10/11/2025</a:t>
            </a:fld>
            <a:endParaRPr lang="en-GB"/>
          </a:p>
        </p:txBody>
      </p:sp>
      <p:sp>
        <p:nvSpPr>
          <p:cNvPr id="4" name="Slide Image Placeholder 3"/>
          <p:cNvSpPr>
            <a:spLocks noGrp="1" noRot="1" noChangeAspect="1"/>
          </p:cNvSpPr>
          <p:nvPr>
            <p:ph type="sldImg" idx="2"/>
          </p:nvPr>
        </p:nvSpPr>
        <p:spPr>
          <a:xfrm>
            <a:off x="730250" y="1171575"/>
            <a:ext cx="5626100" cy="3163888"/>
          </a:xfrm>
          <a:prstGeom prst="rect">
            <a:avLst/>
          </a:prstGeom>
          <a:noFill/>
          <a:ln w="12700">
            <a:solidFill>
              <a:prstClr val="black"/>
            </a:solidFill>
          </a:ln>
        </p:spPr>
        <p:txBody>
          <a:bodyPr vert="horz" lIns="94046" tIns="47023" rIns="94046" bIns="47023" rtlCol="0" anchor="ctr"/>
          <a:lstStyle/>
          <a:p>
            <a:endParaRPr lang="en-GB"/>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GB"/>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DEE2DEFF-DAF2-44C3-825F-91C5EAFBF523}" type="slidenum">
              <a:rPr lang="en-GB" smtClean="0"/>
              <a:t>‹#›</a:t>
            </a:fld>
            <a:endParaRPr lang="en-GB"/>
          </a:p>
        </p:txBody>
      </p:sp>
    </p:spTree>
    <p:extLst>
      <p:ext uri="{BB962C8B-B14F-4D97-AF65-F5344CB8AC3E}">
        <p14:creationId xmlns:p14="http://schemas.microsoft.com/office/powerpoint/2010/main" val="3626710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EE2DEFF-DAF2-44C3-825F-91C5EAFBF523}" type="slidenum">
              <a:rPr lang="en-GB" smtClean="0"/>
              <a:t>1</a:t>
            </a:fld>
            <a:endParaRPr lang="en-GB"/>
          </a:p>
        </p:txBody>
      </p:sp>
    </p:spTree>
    <p:extLst>
      <p:ext uri="{BB962C8B-B14F-4D97-AF65-F5344CB8AC3E}">
        <p14:creationId xmlns:p14="http://schemas.microsoft.com/office/powerpoint/2010/main" val="1675047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F5A27-F5D1-19F5-9465-D606F9DD6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0EF74-B505-EBA9-9AC5-E3CFB428C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B59B1-6485-F7CA-696E-2C77219C1987}"/>
              </a:ext>
            </a:extLst>
          </p:cNvPr>
          <p:cNvSpPr>
            <a:spLocks noGrp="1"/>
          </p:cNvSpPr>
          <p:nvPr>
            <p:ph type="body" idx="1"/>
          </p:nvPr>
        </p:nvSpPr>
        <p:spPr/>
        <p:txBody>
          <a:bodyPr/>
          <a:lstStyle/>
          <a:p>
            <a:r>
              <a:rPr lang="en-US" dirty="0"/>
              <a:t>Annex 9 continues with further obligations directly related to family assistance. Standard 8.42 requires States to ensure the return of victims’ remains and personal effects with dignity and without unnecessary delay. Standard 8.43 makes it mandatory for every Contracting State to establish legislation, regulations, or policies in support of assistance to aircraft accident victims and their families. It also refers States to ICAO Doc 9998 and Doc 9973 for policy guidance and implementation details. Standard 8.44 then requires aircraft and airport operators to develop and maintain family assistance plans, ensuring that practical arrangements are in place for immediate activation when an accident occurs. Assembly Resolution A42-15 reinforces these obligations, urging all States to ensure full implementation of Annex 9 provisions, to review their national legislation and plans in light of the ICAO policy and manual, and to report their level of compliance through the EFOD system.</a:t>
            </a:r>
          </a:p>
          <a:p>
            <a:endParaRPr lang="en-GB" noProof="0" dirty="0"/>
          </a:p>
          <a:p>
            <a:endParaRPr lang="en-GB" noProof="0" dirty="0"/>
          </a:p>
        </p:txBody>
      </p:sp>
      <p:sp>
        <p:nvSpPr>
          <p:cNvPr id="4" name="Slide Number Placeholder 3">
            <a:extLst>
              <a:ext uri="{FF2B5EF4-FFF2-40B4-BE49-F238E27FC236}">
                <a16:creationId xmlns:a16="http://schemas.microsoft.com/office/drawing/2014/main" id="{8A980917-17CB-540A-207C-0F01FBADFA40}"/>
              </a:ext>
            </a:extLst>
          </p:cNvPr>
          <p:cNvSpPr>
            <a:spLocks noGrp="1"/>
          </p:cNvSpPr>
          <p:nvPr>
            <p:ph type="sldNum" sz="quarter" idx="5"/>
          </p:nvPr>
        </p:nvSpPr>
        <p:spPr/>
        <p:txBody>
          <a:bodyPr/>
          <a:lstStyle/>
          <a:p>
            <a:fld id="{DEE2DEFF-DAF2-44C3-825F-91C5EAFBF523}" type="slidenum">
              <a:rPr lang="en-GB" smtClean="0"/>
              <a:t>10</a:t>
            </a:fld>
            <a:endParaRPr lang="en-GB"/>
          </a:p>
        </p:txBody>
      </p:sp>
    </p:spTree>
    <p:extLst>
      <p:ext uri="{BB962C8B-B14F-4D97-AF65-F5344CB8AC3E}">
        <p14:creationId xmlns:p14="http://schemas.microsoft.com/office/powerpoint/2010/main" val="1497866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260FB-3B79-F2C1-4122-20D7FB4E5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FA63D-43C0-7A8D-6FFF-84882E6DF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E6A70-12CB-29C7-3711-ADBD32FD4CD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FADFBB-7018-55A6-6E57-40BCBED6D0AF}"/>
              </a:ext>
            </a:extLst>
          </p:cNvPr>
          <p:cNvSpPr>
            <a:spLocks noGrp="1"/>
          </p:cNvSpPr>
          <p:nvPr>
            <p:ph type="sldNum" sz="quarter" idx="10"/>
          </p:nvPr>
        </p:nvSpPr>
        <p:spPr/>
        <p:txBody>
          <a:bodyPr/>
          <a:lstStyle/>
          <a:p>
            <a:fld id="{76825EA4-5108-4797-B65B-5F8B9448201E}" type="slidenum">
              <a:rPr lang="en-GB" smtClean="0"/>
              <a:t>11</a:t>
            </a:fld>
            <a:endParaRPr lang="en-GB"/>
          </a:p>
        </p:txBody>
      </p:sp>
    </p:spTree>
    <p:extLst>
      <p:ext uri="{BB962C8B-B14F-4D97-AF65-F5344CB8AC3E}">
        <p14:creationId xmlns:p14="http://schemas.microsoft.com/office/powerpoint/2010/main" val="1259831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5DD93-F377-1ECF-C96D-4B3ED496D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519E2-C28C-E8EF-89A8-444B6C987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2C875-4DD7-77A2-770B-22C01C4BD897}"/>
              </a:ext>
            </a:extLst>
          </p:cNvPr>
          <p:cNvSpPr>
            <a:spLocks noGrp="1"/>
          </p:cNvSpPr>
          <p:nvPr>
            <p:ph type="body" idx="1"/>
          </p:nvPr>
        </p:nvSpPr>
        <p:spPr/>
        <p:txBody>
          <a:bodyPr/>
          <a:lstStyle/>
          <a:p>
            <a:r>
              <a:rPr lang="en-US" noProof="0" dirty="0"/>
              <a:t>ICAO Doc 9998 sets out the official policy framework for how States should prepare to assist victims of aircraft accidents and their families. It makes clear that this is a State responsibility, requiring readiness and coordination before an accident occurs. The policy defines clear roles for governments, operators, airports and support </a:t>
            </a:r>
            <a:r>
              <a:rPr lang="en-US" noProof="0" dirty="0" err="1"/>
              <a:t>organisations</a:t>
            </a:r>
            <a:r>
              <a:rPr lang="en-US" noProof="0" dirty="0"/>
              <a:t>, ensuring that everyone knows what to do when a crisis happens. It </a:t>
            </a:r>
            <a:r>
              <a:rPr lang="en-US" noProof="0" dirty="0" err="1"/>
              <a:t>emphasises</a:t>
            </a:r>
            <a:r>
              <a:rPr lang="en-US" noProof="0" dirty="0"/>
              <a:t> that assistance must be timely, coordinated, and delivered with compassion. The document also calls for effective communication with families, both to share factual information and to address their emotional and practical needs.</a:t>
            </a:r>
            <a:endParaRPr lang="en-GB" noProof="0" dirty="0"/>
          </a:p>
        </p:txBody>
      </p:sp>
      <p:sp>
        <p:nvSpPr>
          <p:cNvPr id="4" name="Slide Number Placeholder 3">
            <a:extLst>
              <a:ext uri="{FF2B5EF4-FFF2-40B4-BE49-F238E27FC236}">
                <a16:creationId xmlns:a16="http://schemas.microsoft.com/office/drawing/2014/main" id="{D41D5FD4-8A67-7722-7A23-12C394E97E5B}"/>
              </a:ext>
            </a:extLst>
          </p:cNvPr>
          <p:cNvSpPr>
            <a:spLocks noGrp="1"/>
          </p:cNvSpPr>
          <p:nvPr>
            <p:ph type="sldNum" sz="quarter" idx="5"/>
          </p:nvPr>
        </p:nvSpPr>
        <p:spPr/>
        <p:txBody>
          <a:bodyPr/>
          <a:lstStyle/>
          <a:p>
            <a:fld id="{DEE2DEFF-DAF2-44C3-825F-91C5EAFBF523}" type="slidenum">
              <a:rPr lang="en-GB" smtClean="0"/>
              <a:t>12</a:t>
            </a:fld>
            <a:endParaRPr lang="en-GB"/>
          </a:p>
        </p:txBody>
      </p:sp>
    </p:spTree>
    <p:extLst>
      <p:ext uri="{BB962C8B-B14F-4D97-AF65-F5344CB8AC3E}">
        <p14:creationId xmlns:p14="http://schemas.microsoft.com/office/powerpoint/2010/main" val="428231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FE7BE-5173-82F3-7D51-6568815219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CE4A8-4885-7461-69C6-22BE28174F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1451EF-A940-1662-9483-E1F2B0C7E2F4}"/>
              </a:ext>
            </a:extLst>
          </p:cNvPr>
          <p:cNvSpPr>
            <a:spLocks noGrp="1"/>
          </p:cNvSpPr>
          <p:nvPr>
            <p:ph type="body" idx="1"/>
          </p:nvPr>
        </p:nvSpPr>
        <p:spPr/>
        <p:txBody>
          <a:bodyPr/>
          <a:lstStyle/>
          <a:p>
            <a:r>
              <a:rPr lang="en-GB" noProof="0" dirty="0"/>
              <a:t>Doc 9973 gives practical guidance on what States should actually do. It covers the services families need most: psychological counselling, medical support, and sometimes immediate financial help. It explains how to handle personal effects with care, ensuring that they are returned respectfully. It highlights the need to respect cultural and religious traditions in such sensitive circumstances. And it reminds us of the importance of communication — providing accurate information, protecting privacy, and treating families with sensitivity.</a:t>
            </a:r>
          </a:p>
        </p:txBody>
      </p:sp>
      <p:sp>
        <p:nvSpPr>
          <p:cNvPr id="4" name="Slide Number Placeholder 3">
            <a:extLst>
              <a:ext uri="{FF2B5EF4-FFF2-40B4-BE49-F238E27FC236}">
                <a16:creationId xmlns:a16="http://schemas.microsoft.com/office/drawing/2014/main" id="{E2B2AB5D-09A7-6E6F-73EB-031A660A2CE7}"/>
              </a:ext>
            </a:extLst>
          </p:cNvPr>
          <p:cNvSpPr>
            <a:spLocks noGrp="1"/>
          </p:cNvSpPr>
          <p:nvPr>
            <p:ph type="sldNum" sz="quarter" idx="5"/>
          </p:nvPr>
        </p:nvSpPr>
        <p:spPr/>
        <p:txBody>
          <a:bodyPr/>
          <a:lstStyle/>
          <a:p>
            <a:fld id="{DEE2DEFF-DAF2-44C3-825F-91C5EAFBF523}" type="slidenum">
              <a:rPr lang="en-GB" smtClean="0"/>
              <a:t>13</a:t>
            </a:fld>
            <a:endParaRPr lang="en-GB"/>
          </a:p>
        </p:txBody>
      </p:sp>
    </p:spTree>
    <p:extLst>
      <p:ext uri="{BB962C8B-B14F-4D97-AF65-F5344CB8AC3E}">
        <p14:creationId xmlns:p14="http://schemas.microsoft.com/office/powerpoint/2010/main" val="3947045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4298C-DACC-FCD0-FE71-268B5B572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10F60-8A93-2C29-7654-1D67555A8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C2288-83A2-40C7-36EA-0720B359A12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2C63BD2-C60F-8D69-5CAB-4E767CED3740}"/>
              </a:ext>
            </a:extLst>
          </p:cNvPr>
          <p:cNvSpPr>
            <a:spLocks noGrp="1"/>
          </p:cNvSpPr>
          <p:nvPr>
            <p:ph type="sldNum" sz="quarter" idx="10"/>
          </p:nvPr>
        </p:nvSpPr>
        <p:spPr/>
        <p:txBody>
          <a:bodyPr/>
          <a:lstStyle/>
          <a:p>
            <a:fld id="{76825EA4-5108-4797-B65B-5F8B9448201E}" type="slidenum">
              <a:rPr lang="en-GB" smtClean="0"/>
              <a:t>14</a:t>
            </a:fld>
            <a:endParaRPr lang="en-GB"/>
          </a:p>
        </p:txBody>
      </p:sp>
    </p:spTree>
    <p:extLst>
      <p:ext uri="{BB962C8B-B14F-4D97-AF65-F5344CB8AC3E}">
        <p14:creationId xmlns:p14="http://schemas.microsoft.com/office/powerpoint/2010/main" val="989934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574C0-BB3C-FA73-1BFC-0DC62AAC7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4A642-C562-5079-87C3-6054B2D04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76BC4-94AE-4944-4022-E0F903A93446}"/>
              </a:ext>
            </a:extLst>
          </p:cNvPr>
          <p:cNvSpPr>
            <a:spLocks noGrp="1"/>
          </p:cNvSpPr>
          <p:nvPr>
            <p:ph type="body" idx="1"/>
          </p:nvPr>
        </p:nvSpPr>
        <p:spPr/>
        <p:txBody>
          <a:bodyPr/>
          <a:lstStyle/>
          <a:p>
            <a:r>
              <a:rPr lang="en-GB" noProof="0" dirty="0"/>
              <a:t>The State of Occurrence — the country where the accident happens — has the primary responsibility for family assistance. It must set up a system that covers all aspects of support. It must appoint a coordinator with real legal authority, not just a symbolic role. And it must make sure that plans are in place and ready to be activated without delay. Assistance cannot be improvised after an accident; it has to be prepared in advance.</a:t>
            </a:r>
          </a:p>
        </p:txBody>
      </p:sp>
      <p:sp>
        <p:nvSpPr>
          <p:cNvPr id="4" name="Slide Number Placeholder 3">
            <a:extLst>
              <a:ext uri="{FF2B5EF4-FFF2-40B4-BE49-F238E27FC236}">
                <a16:creationId xmlns:a16="http://schemas.microsoft.com/office/drawing/2014/main" id="{CE13BEC1-677D-2252-9F85-9D2926BDFE60}"/>
              </a:ext>
            </a:extLst>
          </p:cNvPr>
          <p:cNvSpPr>
            <a:spLocks noGrp="1"/>
          </p:cNvSpPr>
          <p:nvPr>
            <p:ph type="sldNum" sz="quarter" idx="5"/>
          </p:nvPr>
        </p:nvSpPr>
        <p:spPr/>
        <p:txBody>
          <a:bodyPr/>
          <a:lstStyle/>
          <a:p>
            <a:fld id="{DEE2DEFF-DAF2-44C3-825F-91C5EAFBF523}" type="slidenum">
              <a:rPr lang="en-GB" smtClean="0"/>
              <a:t>15</a:t>
            </a:fld>
            <a:endParaRPr lang="en-GB"/>
          </a:p>
        </p:txBody>
      </p:sp>
    </p:spTree>
    <p:extLst>
      <p:ext uri="{BB962C8B-B14F-4D97-AF65-F5344CB8AC3E}">
        <p14:creationId xmlns:p14="http://schemas.microsoft.com/office/powerpoint/2010/main" val="3852911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6A8ED-91D8-2050-35AD-1A69B93D0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9083E-8EFB-B84A-A79D-93202B729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48D08-9300-6A67-90CB-05055EC5557E}"/>
              </a:ext>
            </a:extLst>
          </p:cNvPr>
          <p:cNvSpPr>
            <a:spLocks noGrp="1"/>
          </p:cNvSpPr>
          <p:nvPr>
            <p:ph type="body" idx="1"/>
          </p:nvPr>
        </p:nvSpPr>
        <p:spPr/>
        <p:txBody>
          <a:bodyPr/>
          <a:lstStyle/>
          <a:p>
            <a:r>
              <a:rPr lang="en-GB" noProof="0" dirty="0"/>
              <a:t>The coordinator is at the heart of the system. They must be able to bring together and guide all the key actors: government agencies, operators, airports, and non-governmental organisations. They are responsible for checking that operators have proper assistance plans in place and that these plans are workable. They are also the main point of contact for families, who need reliable and consistent information, and for foreign States whose citizens may have been involved. Without a strong coordinator, the entire assistance effort risks becoming fragmented and ineffective.</a:t>
            </a:r>
          </a:p>
        </p:txBody>
      </p:sp>
      <p:sp>
        <p:nvSpPr>
          <p:cNvPr id="4" name="Slide Number Placeholder 3">
            <a:extLst>
              <a:ext uri="{FF2B5EF4-FFF2-40B4-BE49-F238E27FC236}">
                <a16:creationId xmlns:a16="http://schemas.microsoft.com/office/drawing/2014/main" id="{C3AC555C-FB9F-B03C-8913-91F35DB16489}"/>
              </a:ext>
            </a:extLst>
          </p:cNvPr>
          <p:cNvSpPr>
            <a:spLocks noGrp="1"/>
          </p:cNvSpPr>
          <p:nvPr>
            <p:ph type="sldNum" sz="quarter" idx="5"/>
          </p:nvPr>
        </p:nvSpPr>
        <p:spPr/>
        <p:txBody>
          <a:bodyPr/>
          <a:lstStyle/>
          <a:p>
            <a:fld id="{DEE2DEFF-DAF2-44C3-825F-91C5EAFBF523}" type="slidenum">
              <a:rPr lang="en-GB" smtClean="0"/>
              <a:t>16</a:t>
            </a:fld>
            <a:endParaRPr lang="en-GB"/>
          </a:p>
        </p:txBody>
      </p:sp>
    </p:spTree>
    <p:extLst>
      <p:ext uri="{BB962C8B-B14F-4D97-AF65-F5344CB8AC3E}">
        <p14:creationId xmlns:p14="http://schemas.microsoft.com/office/powerpoint/2010/main" val="3786730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E3631-F601-2EE4-4BFA-079C56D66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DEA6F-34F2-40DF-30C6-0AB7288EA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0AFE5-8D17-7C61-06C5-8735A471F42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5B67E51-9D32-35EE-6DF9-AD65BF993703}"/>
              </a:ext>
            </a:extLst>
          </p:cNvPr>
          <p:cNvSpPr>
            <a:spLocks noGrp="1"/>
          </p:cNvSpPr>
          <p:nvPr>
            <p:ph type="sldNum" sz="quarter" idx="10"/>
          </p:nvPr>
        </p:nvSpPr>
        <p:spPr/>
        <p:txBody>
          <a:bodyPr/>
          <a:lstStyle/>
          <a:p>
            <a:fld id="{76825EA4-5108-4797-B65B-5F8B9448201E}" type="slidenum">
              <a:rPr lang="en-GB" smtClean="0"/>
              <a:t>17</a:t>
            </a:fld>
            <a:endParaRPr lang="en-GB"/>
          </a:p>
        </p:txBody>
      </p:sp>
    </p:spTree>
    <p:extLst>
      <p:ext uri="{BB962C8B-B14F-4D97-AF65-F5344CB8AC3E}">
        <p14:creationId xmlns:p14="http://schemas.microsoft.com/office/powerpoint/2010/main" val="761643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4665F-4908-E984-B612-7B1B67357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57451-3A56-7524-4CFC-70A1EA5CF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B9A07-F7B5-634E-9057-799484FD6506}"/>
              </a:ext>
            </a:extLst>
          </p:cNvPr>
          <p:cNvSpPr>
            <a:spLocks noGrp="1"/>
          </p:cNvSpPr>
          <p:nvPr>
            <p:ph type="body" idx="1"/>
          </p:nvPr>
        </p:nvSpPr>
        <p:spPr/>
        <p:txBody>
          <a:bodyPr/>
          <a:lstStyle/>
          <a:p>
            <a:r>
              <a:rPr lang="en-GB" noProof="0" dirty="0"/>
              <a:t>Family assistance is a shared responsibility. The government provides legislation and overall coordination. The accident investigation authority updates families with factual information from the inquiry. The Civil Aviation Authority makes sure that all obligations are met. And operators and airports provide the direct support on the ground — transport, accommodation, and practical help for families.</a:t>
            </a:r>
          </a:p>
        </p:txBody>
      </p:sp>
      <p:sp>
        <p:nvSpPr>
          <p:cNvPr id="4" name="Slide Number Placeholder 3">
            <a:extLst>
              <a:ext uri="{FF2B5EF4-FFF2-40B4-BE49-F238E27FC236}">
                <a16:creationId xmlns:a16="http://schemas.microsoft.com/office/drawing/2014/main" id="{8CC55FF6-582E-EB17-27E2-8215EDF818D5}"/>
              </a:ext>
            </a:extLst>
          </p:cNvPr>
          <p:cNvSpPr>
            <a:spLocks noGrp="1"/>
          </p:cNvSpPr>
          <p:nvPr>
            <p:ph type="sldNum" sz="quarter" idx="5"/>
          </p:nvPr>
        </p:nvSpPr>
        <p:spPr/>
        <p:txBody>
          <a:bodyPr/>
          <a:lstStyle/>
          <a:p>
            <a:fld id="{DEE2DEFF-DAF2-44C3-825F-91C5EAFBF523}" type="slidenum">
              <a:rPr lang="en-GB" smtClean="0"/>
              <a:t>18</a:t>
            </a:fld>
            <a:endParaRPr lang="en-GB"/>
          </a:p>
        </p:txBody>
      </p:sp>
    </p:spTree>
    <p:extLst>
      <p:ext uri="{BB962C8B-B14F-4D97-AF65-F5344CB8AC3E}">
        <p14:creationId xmlns:p14="http://schemas.microsoft.com/office/powerpoint/2010/main" val="403860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83D9C-BC90-7D33-D89B-63548C6DB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39F47-B6E3-13F0-874E-BAFD572AC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26149-C1B1-03EF-AA59-0A942A12ABD6}"/>
              </a:ext>
            </a:extLst>
          </p:cNvPr>
          <p:cNvSpPr>
            <a:spLocks noGrp="1"/>
          </p:cNvSpPr>
          <p:nvPr>
            <p:ph type="body" idx="1"/>
          </p:nvPr>
        </p:nvSpPr>
        <p:spPr/>
        <p:txBody>
          <a:bodyPr/>
          <a:lstStyle/>
          <a:p>
            <a:r>
              <a:rPr lang="en-US" dirty="0"/>
              <a:t>In addition to the main actors, other contributors play a crucial role in family assistance. Non-governmental </a:t>
            </a:r>
            <a:r>
              <a:rPr lang="en-US" dirty="0" err="1"/>
              <a:t>organisations</a:t>
            </a:r>
            <a:r>
              <a:rPr lang="en-US" dirty="0"/>
              <a:t> and the Red Cross can provide humanitarian support, from counselling and logistics to immediate relief services. Family associations act as advocates for the relatives and help maintain communication with authorities.</a:t>
            </a:r>
          </a:p>
          <a:p>
            <a:r>
              <a:rPr lang="en-US" dirty="0"/>
              <a:t>Foreign States also have a </a:t>
            </a:r>
            <a:r>
              <a:rPr lang="en-US" dirty="0" err="1"/>
              <a:t>recognised</a:t>
            </a:r>
            <a:r>
              <a:rPr lang="en-US" dirty="0"/>
              <a:t> role when their citizens are involved. Consular services are often the first line of support, helping families with travel, documentation, and practical needs. Beyond this, Annex 13, paragraph 5.27, gives States whose citizens are among the victims the right to appoint an expert. This expert may visit the accident site, receive factual information cleared for public release, and obtain a copy of the final report. This provision strengthens cooperation and ensures that the interests of families from abroad are taken into account throughout the process.</a:t>
            </a:r>
          </a:p>
        </p:txBody>
      </p:sp>
      <p:sp>
        <p:nvSpPr>
          <p:cNvPr id="4" name="Slide Number Placeholder 3">
            <a:extLst>
              <a:ext uri="{FF2B5EF4-FFF2-40B4-BE49-F238E27FC236}">
                <a16:creationId xmlns:a16="http://schemas.microsoft.com/office/drawing/2014/main" id="{4F5BAE10-DDDD-ED99-67B8-602B8CC254AD}"/>
              </a:ext>
            </a:extLst>
          </p:cNvPr>
          <p:cNvSpPr>
            <a:spLocks noGrp="1"/>
          </p:cNvSpPr>
          <p:nvPr>
            <p:ph type="sldNum" sz="quarter" idx="5"/>
          </p:nvPr>
        </p:nvSpPr>
        <p:spPr/>
        <p:txBody>
          <a:bodyPr/>
          <a:lstStyle/>
          <a:p>
            <a:fld id="{DEE2DEFF-DAF2-44C3-825F-91C5EAFBF523}" type="slidenum">
              <a:rPr lang="en-GB" smtClean="0"/>
              <a:t>19</a:t>
            </a:fld>
            <a:endParaRPr lang="en-GB"/>
          </a:p>
        </p:txBody>
      </p:sp>
    </p:spTree>
    <p:extLst>
      <p:ext uri="{BB962C8B-B14F-4D97-AF65-F5344CB8AC3E}">
        <p14:creationId xmlns:p14="http://schemas.microsoft.com/office/powerpoint/2010/main" val="3786262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ladies and gentlemen. The subject of this presentation is the set of legal responsibilities that States have when an aviation accident occurs. More specifically, we are going to look at what the international framework — the Chicago Convention, its Annexes, ICAO Assembly resolutions, and ICAO guidance material — says about supporting victims and their families. This is an area where law and humanity meet. On the one hand, States must comply with legal duties. On the other hand, families in crisis expect compassion, dignity, and real help.</a:t>
            </a:r>
            <a:endParaRPr lang="en-GB" noProof="0" dirty="0"/>
          </a:p>
        </p:txBody>
      </p:sp>
      <p:sp>
        <p:nvSpPr>
          <p:cNvPr id="4" name="Slide Number Placeholder 3"/>
          <p:cNvSpPr>
            <a:spLocks noGrp="1"/>
          </p:cNvSpPr>
          <p:nvPr>
            <p:ph type="sldNum" sz="quarter" idx="5"/>
          </p:nvPr>
        </p:nvSpPr>
        <p:spPr/>
        <p:txBody>
          <a:bodyPr/>
          <a:lstStyle/>
          <a:p>
            <a:fld id="{DEE2DEFF-DAF2-44C3-825F-91C5EAFBF523}" type="slidenum">
              <a:rPr lang="en-GB" smtClean="0"/>
              <a:t>2</a:t>
            </a:fld>
            <a:endParaRPr lang="en-GB"/>
          </a:p>
        </p:txBody>
      </p:sp>
    </p:spTree>
    <p:extLst>
      <p:ext uri="{BB962C8B-B14F-4D97-AF65-F5344CB8AC3E}">
        <p14:creationId xmlns:p14="http://schemas.microsoft.com/office/powerpoint/2010/main" val="2807415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1328F-8E3B-9251-ACC1-115B01527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B0503-1617-7AB8-C984-71B80A734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75C06-FB4F-9CE0-34D2-52127A68C4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4C5AB56-9882-AF76-0983-E050891291F8}"/>
              </a:ext>
            </a:extLst>
          </p:cNvPr>
          <p:cNvSpPr>
            <a:spLocks noGrp="1"/>
          </p:cNvSpPr>
          <p:nvPr>
            <p:ph type="sldNum" sz="quarter" idx="10"/>
          </p:nvPr>
        </p:nvSpPr>
        <p:spPr/>
        <p:txBody>
          <a:bodyPr/>
          <a:lstStyle/>
          <a:p>
            <a:fld id="{76825EA4-5108-4797-B65B-5F8B9448201E}" type="slidenum">
              <a:rPr lang="en-GB" smtClean="0"/>
              <a:t>20</a:t>
            </a:fld>
            <a:endParaRPr lang="en-GB"/>
          </a:p>
        </p:txBody>
      </p:sp>
    </p:spTree>
    <p:extLst>
      <p:ext uri="{BB962C8B-B14F-4D97-AF65-F5344CB8AC3E}">
        <p14:creationId xmlns:p14="http://schemas.microsoft.com/office/powerpoint/2010/main" val="1224653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46140-A235-E55B-7190-08C7EC83A0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4DA6C1-F76C-CE6E-9302-E6D2AE02F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6E794-F240-E86F-1DE3-858A60C43A89}"/>
              </a:ext>
            </a:extLst>
          </p:cNvPr>
          <p:cNvSpPr>
            <a:spLocks noGrp="1"/>
          </p:cNvSpPr>
          <p:nvPr>
            <p:ph type="body" idx="1"/>
          </p:nvPr>
        </p:nvSpPr>
        <p:spPr/>
        <p:txBody>
          <a:bodyPr/>
          <a:lstStyle/>
          <a:p>
            <a:r>
              <a:rPr lang="en-GB" noProof="0" dirty="0"/>
              <a:t>In the OECS region, there are two possible approaches. One is for each State to set up its own national coordinator, fully integrated into national emergency structures. The other is to create a regional mechanism, for example through ECCAA. Both options meet ICAO obligations, but they have different implications for resources, coordination, and sovereignty.</a:t>
            </a:r>
          </a:p>
        </p:txBody>
      </p:sp>
      <p:sp>
        <p:nvSpPr>
          <p:cNvPr id="4" name="Slide Number Placeholder 3">
            <a:extLst>
              <a:ext uri="{FF2B5EF4-FFF2-40B4-BE49-F238E27FC236}">
                <a16:creationId xmlns:a16="http://schemas.microsoft.com/office/drawing/2014/main" id="{050B9573-D15F-5A98-5981-E0C54AC9C376}"/>
              </a:ext>
            </a:extLst>
          </p:cNvPr>
          <p:cNvSpPr>
            <a:spLocks noGrp="1"/>
          </p:cNvSpPr>
          <p:nvPr>
            <p:ph type="sldNum" sz="quarter" idx="5"/>
          </p:nvPr>
        </p:nvSpPr>
        <p:spPr/>
        <p:txBody>
          <a:bodyPr/>
          <a:lstStyle/>
          <a:p>
            <a:fld id="{DEE2DEFF-DAF2-44C3-825F-91C5EAFBF523}" type="slidenum">
              <a:rPr lang="en-GB" smtClean="0"/>
              <a:t>21</a:t>
            </a:fld>
            <a:endParaRPr lang="en-GB"/>
          </a:p>
        </p:txBody>
      </p:sp>
    </p:spTree>
    <p:extLst>
      <p:ext uri="{BB962C8B-B14F-4D97-AF65-F5344CB8AC3E}">
        <p14:creationId xmlns:p14="http://schemas.microsoft.com/office/powerpoint/2010/main" val="1560790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C0416-2AF5-13E9-2130-8C618B76C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809B1-C4C2-8404-7CEF-5E6FE33720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C6CD2-24AC-6CEA-7757-DDB017418704}"/>
              </a:ext>
            </a:extLst>
          </p:cNvPr>
          <p:cNvSpPr>
            <a:spLocks noGrp="1"/>
          </p:cNvSpPr>
          <p:nvPr>
            <p:ph type="body" idx="1"/>
          </p:nvPr>
        </p:nvSpPr>
        <p:spPr/>
        <p:txBody>
          <a:bodyPr/>
          <a:lstStyle/>
          <a:p>
            <a:r>
              <a:rPr lang="en-GB" noProof="0" dirty="0"/>
              <a:t>The national model keeps responsibility in each State’s hands. It ensures sovereignty and allows the coordinator to be part of the national emergency system. But small States may struggle with limited resources and expertise. And having several different systems in the region could lead to inconsistencies in how assistance is provided.</a:t>
            </a:r>
          </a:p>
        </p:txBody>
      </p:sp>
      <p:sp>
        <p:nvSpPr>
          <p:cNvPr id="4" name="Slide Number Placeholder 3">
            <a:extLst>
              <a:ext uri="{FF2B5EF4-FFF2-40B4-BE49-F238E27FC236}">
                <a16:creationId xmlns:a16="http://schemas.microsoft.com/office/drawing/2014/main" id="{CEC16A2E-7094-FD09-B2A4-5EC50956D4DE}"/>
              </a:ext>
            </a:extLst>
          </p:cNvPr>
          <p:cNvSpPr>
            <a:spLocks noGrp="1"/>
          </p:cNvSpPr>
          <p:nvPr>
            <p:ph type="sldNum" sz="quarter" idx="5"/>
          </p:nvPr>
        </p:nvSpPr>
        <p:spPr/>
        <p:txBody>
          <a:bodyPr/>
          <a:lstStyle/>
          <a:p>
            <a:fld id="{DEE2DEFF-DAF2-44C3-825F-91C5EAFBF523}" type="slidenum">
              <a:rPr lang="en-GB" smtClean="0"/>
              <a:t>22</a:t>
            </a:fld>
            <a:endParaRPr lang="en-GB"/>
          </a:p>
        </p:txBody>
      </p:sp>
    </p:spTree>
    <p:extLst>
      <p:ext uri="{BB962C8B-B14F-4D97-AF65-F5344CB8AC3E}">
        <p14:creationId xmlns:p14="http://schemas.microsoft.com/office/powerpoint/2010/main" val="585476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10B6D-5C22-1CD5-EEA6-2D1D62737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12E59-70C0-8A86-40C7-1AABE6A599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73928-51F3-8F76-AF81-3B7F0CC0C835}"/>
              </a:ext>
            </a:extLst>
          </p:cNvPr>
          <p:cNvSpPr>
            <a:spLocks noGrp="1"/>
          </p:cNvSpPr>
          <p:nvPr>
            <p:ph type="body" idx="1"/>
          </p:nvPr>
        </p:nvSpPr>
        <p:spPr/>
        <p:txBody>
          <a:bodyPr/>
          <a:lstStyle/>
          <a:p>
            <a:r>
              <a:rPr lang="en-GB" noProof="0" dirty="0"/>
              <a:t>A regional model allows States to share expertise and resources, which saves costs and improves consistency. Procedures can be harmonised, and the region gains a stronger collective voice internationally. The challenges are significant: it requires political will, legal harmonisation, and some may fear that national control is reduced.</a:t>
            </a:r>
          </a:p>
        </p:txBody>
      </p:sp>
      <p:sp>
        <p:nvSpPr>
          <p:cNvPr id="4" name="Slide Number Placeholder 3">
            <a:extLst>
              <a:ext uri="{FF2B5EF4-FFF2-40B4-BE49-F238E27FC236}">
                <a16:creationId xmlns:a16="http://schemas.microsoft.com/office/drawing/2014/main" id="{5B99C304-2396-242A-A540-2A6EEE8CB5B0}"/>
              </a:ext>
            </a:extLst>
          </p:cNvPr>
          <p:cNvSpPr>
            <a:spLocks noGrp="1"/>
          </p:cNvSpPr>
          <p:nvPr>
            <p:ph type="sldNum" sz="quarter" idx="5"/>
          </p:nvPr>
        </p:nvSpPr>
        <p:spPr/>
        <p:txBody>
          <a:bodyPr/>
          <a:lstStyle/>
          <a:p>
            <a:fld id="{DEE2DEFF-DAF2-44C3-825F-91C5EAFBF523}" type="slidenum">
              <a:rPr lang="en-GB" smtClean="0"/>
              <a:t>23</a:t>
            </a:fld>
            <a:endParaRPr lang="en-GB"/>
          </a:p>
        </p:txBody>
      </p:sp>
    </p:spTree>
    <p:extLst>
      <p:ext uri="{BB962C8B-B14F-4D97-AF65-F5344CB8AC3E}">
        <p14:creationId xmlns:p14="http://schemas.microsoft.com/office/powerpoint/2010/main" val="4084172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F93A6-7142-CF81-E4E4-20FCD0E8FB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372C2-338B-73B3-A938-9456F25BA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3A5BD-CBEB-BFF5-7110-8E8B65AB9B94}"/>
              </a:ext>
            </a:extLst>
          </p:cNvPr>
          <p:cNvSpPr>
            <a:spLocks noGrp="1"/>
          </p:cNvSpPr>
          <p:nvPr>
            <p:ph type="body" idx="1"/>
          </p:nvPr>
        </p:nvSpPr>
        <p:spPr/>
        <p:txBody>
          <a:bodyPr/>
          <a:lstStyle/>
          <a:p>
            <a:r>
              <a:rPr lang="en-GB" noProof="0" dirty="0"/>
              <a:t>Whichever model is chosen, the system will only work if the coordinator has clear legal authority. They must be able to require operators to maintain family-assistance plans. They must be recognised as the official focal point for cooperation with agencies at home and with foreign States abroad. And they must be able to ensure harmonisation and provide technical guidance. Without this authority, the system cannot succeed.</a:t>
            </a:r>
          </a:p>
        </p:txBody>
      </p:sp>
      <p:sp>
        <p:nvSpPr>
          <p:cNvPr id="4" name="Slide Number Placeholder 3">
            <a:extLst>
              <a:ext uri="{FF2B5EF4-FFF2-40B4-BE49-F238E27FC236}">
                <a16:creationId xmlns:a16="http://schemas.microsoft.com/office/drawing/2014/main" id="{877CA7F3-4DEE-F047-2CD2-85A69D83AA01}"/>
              </a:ext>
            </a:extLst>
          </p:cNvPr>
          <p:cNvSpPr>
            <a:spLocks noGrp="1"/>
          </p:cNvSpPr>
          <p:nvPr>
            <p:ph type="sldNum" sz="quarter" idx="5"/>
          </p:nvPr>
        </p:nvSpPr>
        <p:spPr/>
        <p:txBody>
          <a:bodyPr/>
          <a:lstStyle/>
          <a:p>
            <a:fld id="{DEE2DEFF-DAF2-44C3-825F-91C5EAFBF523}" type="slidenum">
              <a:rPr lang="en-GB" smtClean="0"/>
              <a:t>24</a:t>
            </a:fld>
            <a:endParaRPr lang="en-GB"/>
          </a:p>
        </p:txBody>
      </p:sp>
    </p:spTree>
    <p:extLst>
      <p:ext uri="{BB962C8B-B14F-4D97-AF65-F5344CB8AC3E}">
        <p14:creationId xmlns:p14="http://schemas.microsoft.com/office/powerpoint/2010/main" val="1680342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98655-474C-9EB8-D869-77121BDC4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2FD8F-34B1-FBCD-0B39-D97346B771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B13E2-B73A-2351-E4D2-8598627BD3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3247A8-1BD6-2F6E-EA5A-A091DC061733}"/>
              </a:ext>
            </a:extLst>
          </p:cNvPr>
          <p:cNvSpPr>
            <a:spLocks noGrp="1"/>
          </p:cNvSpPr>
          <p:nvPr>
            <p:ph type="sldNum" sz="quarter" idx="10"/>
          </p:nvPr>
        </p:nvSpPr>
        <p:spPr/>
        <p:txBody>
          <a:bodyPr/>
          <a:lstStyle/>
          <a:p>
            <a:fld id="{76825EA4-5108-4797-B65B-5F8B9448201E}" type="slidenum">
              <a:rPr lang="en-GB" smtClean="0"/>
              <a:t>25</a:t>
            </a:fld>
            <a:endParaRPr lang="en-GB"/>
          </a:p>
        </p:txBody>
      </p:sp>
    </p:spTree>
    <p:extLst>
      <p:ext uri="{BB962C8B-B14F-4D97-AF65-F5344CB8AC3E}">
        <p14:creationId xmlns:p14="http://schemas.microsoft.com/office/powerpoint/2010/main" val="2739671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F4781-9139-CF0E-6507-CFEF6A84F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1FB46D-5CB8-D897-42D1-298957499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B9DAD-22B0-3EAF-C543-AD7808F33126}"/>
              </a:ext>
            </a:extLst>
          </p:cNvPr>
          <p:cNvSpPr>
            <a:spLocks noGrp="1"/>
          </p:cNvSpPr>
          <p:nvPr>
            <p:ph type="body" idx="1"/>
          </p:nvPr>
        </p:nvSpPr>
        <p:spPr/>
        <p:txBody>
          <a:bodyPr/>
          <a:lstStyle/>
          <a:p>
            <a:r>
              <a:rPr lang="en-GB" noProof="0" dirty="0"/>
              <a:t>The foundation of a good family assistance system is legislation. States need primary laws that create family-assistance obligations. They also need regulations that require operators to have assistance plans and to submit to audits. And the law must give the coordinator the powers necessary to enforce these requirements. Without a legal base, the system has no real strength.</a:t>
            </a:r>
          </a:p>
        </p:txBody>
      </p:sp>
      <p:sp>
        <p:nvSpPr>
          <p:cNvPr id="4" name="Slide Number Placeholder 3">
            <a:extLst>
              <a:ext uri="{FF2B5EF4-FFF2-40B4-BE49-F238E27FC236}">
                <a16:creationId xmlns:a16="http://schemas.microsoft.com/office/drawing/2014/main" id="{228DB5DC-37B0-E7EC-03F9-E434126EA05C}"/>
              </a:ext>
            </a:extLst>
          </p:cNvPr>
          <p:cNvSpPr>
            <a:spLocks noGrp="1"/>
          </p:cNvSpPr>
          <p:nvPr>
            <p:ph type="sldNum" sz="quarter" idx="5"/>
          </p:nvPr>
        </p:nvSpPr>
        <p:spPr/>
        <p:txBody>
          <a:bodyPr/>
          <a:lstStyle/>
          <a:p>
            <a:fld id="{DEE2DEFF-DAF2-44C3-825F-91C5EAFBF523}" type="slidenum">
              <a:rPr lang="en-GB" smtClean="0"/>
              <a:t>26</a:t>
            </a:fld>
            <a:endParaRPr lang="en-GB"/>
          </a:p>
        </p:txBody>
      </p:sp>
    </p:spTree>
    <p:extLst>
      <p:ext uri="{BB962C8B-B14F-4D97-AF65-F5344CB8AC3E}">
        <p14:creationId xmlns:p14="http://schemas.microsoft.com/office/powerpoint/2010/main" val="3743004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9C0F5-6178-1D74-70F7-A04D17C4B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0D192-F2EC-505F-5831-1CCEC2A657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B24CE-EA2F-9275-B996-DAEE432C6E4F}"/>
              </a:ext>
            </a:extLst>
          </p:cNvPr>
          <p:cNvSpPr>
            <a:spLocks noGrp="1"/>
          </p:cNvSpPr>
          <p:nvPr>
            <p:ph type="body" idx="1"/>
          </p:nvPr>
        </p:nvSpPr>
        <p:spPr/>
        <p:txBody>
          <a:bodyPr/>
          <a:lstStyle/>
          <a:p>
            <a:r>
              <a:rPr lang="en-GB" noProof="0" dirty="0"/>
              <a:t>Family assistance is not only a humanitarian or political commitment; it is part of ICAO’s safety oversight framework. Under the Universal Safety Oversight Audit Programme, ICAO audits States against the Critical Elements. CE-1 requires States to have primary aviation legislation that covers all international obligations, and that includes family assistance. CE-2 looks at whether there are operating regulations in place to make the obligations effective — for example, requiring operators and airports to maintain assistance plans. CE-3 examines whether the State has the organisation, functions, and resources needed to enforce these obligations. So, if a State fails to legislate or regulate family assistance, this will not only affect families, it will also show up as a gap in ICAO’s audit results. </a:t>
            </a:r>
            <a:r>
              <a:rPr lang="en-US" dirty="0"/>
              <a:t>Assembly Resolution A42-15 further highlights that compliance remains low and urges States to report their level of implementation through the EFOD system to improve transparency and oversight.</a:t>
            </a:r>
            <a:endParaRPr lang="en-GB" noProof="0" dirty="0"/>
          </a:p>
        </p:txBody>
      </p:sp>
      <p:sp>
        <p:nvSpPr>
          <p:cNvPr id="4" name="Slide Number Placeholder 3">
            <a:extLst>
              <a:ext uri="{FF2B5EF4-FFF2-40B4-BE49-F238E27FC236}">
                <a16:creationId xmlns:a16="http://schemas.microsoft.com/office/drawing/2014/main" id="{2F5B6E59-FE48-F1BE-9C1D-06BDDB3C9285}"/>
              </a:ext>
            </a:extLst>
          </p:cNvPr>
          <p:cNvSpPr>
            <a:spLocks noGrp="1"/>
          </p:cNvSpPr>
          <p:nvPr>
            <p:ph type="sldNum" sz="quarter" idx="5"/>
          </p:nvPr>
        </p:nvSpPr>
        <p:spPr/>
        <p:txBody>
          <a:bodyPr/>
          <a:lstStyle/>
          <a:p>
            <a:fld id="{DEE2DEFF-DAF2-44C3-825F-91C5EAFBF523}" type="slidenum">
              <a:rPr lang="en-GB" smtClean="0"/>
              <a:t>27</a:t>
            </a:fld>
            <a:endParaRPr lang="en-GB"/>
          </a:p>
        </p:txBody>
      </p:sp>
    </p:spTree>
    <p:extLst>
      <p:ext uri="{BB962C8B-B14F-4D97-AF65-F5344CB8AC3E}">
        <p14:creationId xmlns:p14="http://schemas.microsoft.com/office/powerpoint/2010/main" val="3925256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1EBF0-CA70-9736-7A18-1396820C6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EB03D-4A57-5B76-9B9C-0DE54DA16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76BC3-A952-09C1-5A9B-41D283D0B5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9EBCB00-0FD4-F167-7A00-E0E83560ABEF}"/>
              </a:ext>
            </a:extLst>
          </p:cNvPr>
          <p:cNvSpPr>
            <a:spLocks noGrp="1"/>
          </p:cNvSpPr>
          <p:nvPr>
            <p:ph type="sldNum" sz="quarter" idx="10"/>
          </p:nvPr>
        </p:nvSpPr>
        <p:spPr/>
        <p:txBody>
          <a:bodyPr/>
          <a:lstStyle/>
          <a:p>
            <a:fld id="{76825EA4-5108-4797-B65B-5F8B9448201E}" type="slidenum">
              <a:rPr lang="en-GB" smtClean="0"/>
              <a:t>28</a:t>
            </a:fld>
            <a:endParaRPr lang="en-GB"/>
          </a:p>
        </p:txBody>
      </p:sp>
    </p:spTree>
    <p:extLst>
      <p:ext uri="{BB962C8B-B14F-4D97-AF65-F5344CB8AC3E}">
        <p14:creationId xmlns:p14="http://schemas.microsoft.com/office/powerpoint/2010/main" val="3765246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4DF9F-EA28-4E67-437D-582F01A50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76F62-110C-7DD0-FD6E-C7E0D4097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A56D7-ACD9-58C3-4710-95EC0C18FF66}"/>
              </a:ext>
            </a:extLst>
          </p:cNvPr>
          <p:cNvSpPr>
            <a:spLocks noGrp="1"/>
          </p:cNvSpPr>
          <p:nvPr>
            <p:ph type="body" idx="1"/>
          </p:nvPr>
        </p:nvSpPr>
        <p:spPr/>
        <p:txBody>
          <a:bodyPr/>
          <a:lstStyle/>
          <a:p>
            <a:r>
              <a:rPr lang="en-GB" noProof="0" dirty="0"/>
              <a:t>To be effective, family assistance systems must be planned and tested in advance. There should be national or regional assistance plans that set out clearly how support will be provided. Memoranda of understanding with non-governmental organisations and operators should be signed before an accident takes place. And regular training and exercises are vital to ensure that everyone knows their role and can act quickly when needed.</a:t>
            </a:r>
          </a:p>
        </p:txBody>
      </p:sp>
      <p:sp>
        <p:nvSpPr>
          <p:cNvPr id="4" name="Slide Number Placeholder 3">
            <a:extLst>
              <a:ext uri="{FF2B5EF4-FFF2-40B4-BE49-F238E27FC236}">
                <a16:creationId xmlns:a16="http://schemas.microsoft.com/office/drawing/2014/main" id="{445572CD-DE1A-6DD2-FBC3-6D6BB07CF51A}"/>
              </a:ext>
            </a:extLst>
          </p:cNvPr>
          <p:cNvSpPr>
            <a:spLocks noGrp="1"/>
          </p:cNvSpPr>
          <p:nvPr>
            <p:ph type="sldNum" sz="quarter" idx="5"/>
          </p:nvPr>
        </p:nvSpPr>
        <p:spPr/>
        <p:txBody>
          <a:bodyPr/>
          <a:lstStyle/>
          <a:p>
            <a:fld id="{DEE2DEFF-DAF2-44C3-825F-91C5EAFBF523}" type="slidenum">
              <a:rPr lang="en-GB" smtClean="0"/>
              <a:t>29</a:t>
            </a:fld>
            <a:endParaRPr lang="en-GB"/>
          </a:p>
        </p:txBody>
      </p:sp>
    </p:spTree>
    <p:extLst>
      <p:ext uri="{BB962C8B-B14F-4D97-AF65-F5344CB8AC3E}">
        <p14:creationId xmlns:p14="http://schemas.microsoft.com/office/powerpoint/2010/main" val="400717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purpose of this session is to encourage everyone here to see family assistance not just as a recommendation, but as both a legal duty and a moral responsibility. What we expect is a shift from awareness to action: that each of you, in your own role and organisation, will work to strengthen the laws, the coordination structures, and the practical plans that make family assistance effective in real life.</a:t>
            </a:r>
          </a:p>
        </p:txBody>
      </p:sp>
      <p:sp>
        <p:nvSpPr>
          <p:cNvPr id="4" name="Slide Number Placeholder 3"/>
          <p:cNvSpPr>
            <a:spLocks noGrp="1"/>
          </p:cNvSpPr>
          <p:nvPr>
            <p:ph type="sldNum" sz="quarter" idx="5"/>
          </p:nvPr>
        </p:nvSpPr>
        <p:spPr/>
        <p:txBody>
          <a:bodyPr/>
          <a:lstStyle/>
          <a:p>
            <a:fld id="{DEE2DEFF-DAF2-44C3-825F-91C5EAFBF523}" type="slidenum">
              <a:rPr lang="en-GB" smtClean="0"/>
              <a:t>3</a:t>
            </a:fld>
            <a:endParaRPr lang="en-GB"/>
          </a:p>
        </p:txBody>
      </p:sp>
    </p:spTree>
    <p:extLst>
      <p:ext uri="{BB962C8B-B14F-4D97-AF65-F5344CB8AC3E}">
        <p14:creationId xmlns:p14="http://schemas.microsoft.com/office/powerpoint/2010/main" val="1894695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11552-8B2E-092F-3ABA-A8E556653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26DC7-3C88-8A2B-5ECE-53745DF47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4F4F4-AE7A-E3FC-11AC-643C26D1F964}"/>
              </a:ext>
            </a:extLst>
          </p:cNvPr>
          <p:cNvSpPr>
            <a:spLocks noGrp="1"/>
          </p:cNvSpPr>
          <p:nvPr>
            <p:ph type="body" idx="1"/>
          </p:nvPr>
        </p:nvSpPr>
        <p:spPr/>
        <p:txBody>
          <a:bodyPr/>
          <a:lstStyle/>
          <a:p>
            <a:r>
              <a:rPr lang="en-GB" noProof="0" dirty="0"/>
              <a:t>Family assistance systems cannot remain static. They need to be reviewed after every accident or exercise. Families should be asked for feedback on what worked and what did not, so improvements can be made. And the system must be fully integrated into the State’s wider emergency management framework, so that it does not operate in isolation. </a:t>
            </a:r>
            <a:r>
              <a:rPr lang="en-US" dirty="0"/>
              <a:t>Assembly Resolution A42-15 also stresses the importance of sharing lessons learned and effective practices with other States and with ICAO, so that the collective experience can strengthen the global capacity to support victims and families.</a:t>
            </a:r>
            <a:endParaRPr lang="en-GB" noProof="0" dirty="0"/>
          </a:p>
        </p:txBody>
      </p:sp>
      <p:sp>
        <p:nvSpPr>
          <p:cNvPr id="4" name="Slide Number Placeholder 3">
            <a:extLst>
              <a:ext uri="{FF2B5EF4-FFF2-40B4-BE49-F238E27FC236}">
                <a16:creationId xmlns:a16="http://schemas.microsoft.com/office/drawing/2014/main" id="{1C29B304-D48A-6BC0-E44C-F53BF0B424B1}"/>
              </a:ext>
            </a:extLst>
          </p:cNvPr>
          <p:cNvSpPr>
            <a:spLocks noGrp="1"/>
          </p:cNvSpPr>
          <p:nvPr>
            <p:ph type="sldNum" sz="quarter" idx="5"/>
          </p:nvPr>
        </p:nvSpPr>
        <p:spPr/>
        <p:txBody>
          <a:bodyPr/>
          <a:lstStyle/>
          <a:p>
            <a:fld id="{DEE2DEFF-DAF2-44C3-825F-91C5EAFBF523}" type="slidenum">
              <a:rPr lang="en-GB" smtClean="0"/>
              <a:t>30</a:t>
            </a:fld>
            <a:endParaRPr lang="en-GB"/>
          </a:p>
        </p:txBody>
      </p:sp>
    </p:spTree>
    <p:extLst>
      <p:ext uri="{BB962C8B-B14F-4D97-AF65-F5344CB8AC3E}">
        <p14:creationId xmlns:p14="http://schemas.microsoft.com/office/powerpoint/2010/main" val="3538064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4554B-9717-D640-D89C-914CDFAAE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11DAC-FF49-7416-B633-366D2CA2D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F7A193-6AC7-C35F-B8C7-8FC65AA5FCE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752085-0914-6E66-2257-61B0692911D3}"/>
              </a:ext>
            </a:extLst>
          </p:cNvPr>
          <p:cNvSpPr>
            <a:spLocks noGrp="1"/>
          </p:cNvSpPr>
          <p:nvPr>
            <p:ph type="sldNum" sz="quarter" idx="10"/>
          </p:nvPr>
        </p:nvSpPr>
        <p:spPr/>
        <p:txBody>
          <a:bodyPr/>
          <a:lstStyle/>
          <a:p>
            <a:fld id="{76825EA4-5108-4797-B65B-5F8B9448201E}" type="slidenum">
              <a:rPr lang="en-GB" smtClean="0"/>
              <a:t>31</a:t>
            </a:fld>
            <a:endParaRPr lang="en-GB"/>
          </a:p>
        </p:txBody>
      </p:sp>
    </p:spTree>
    <p:extLst>
      <p:ext uri="{BB962C8B-B14F-4D97-AF65-F5344CB8AC3E}">
        <p14:creationId xmlns:p14="http://schemas.microsoft.com/office/powerpoint/2010/main" val="1083491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6BE62-E9D0-99BF-4EF8-9C5605420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71E0F-2F10-500F-F61B-8C9DDAFFD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A5C0F7-C8C5-3218-E94F-18A8513ADECD}"/>
              </a:ext>
            </a:extLst>
          </p:cNvPr>
          <p:cNvSpPr>
            <a:spLocks noGrp="1"/>
          </p:cNvSpPr>
          <p:nvPr>
            <p:ph type="body" idx="1"/>
          </p:nvPr>
        </p:nvSpPr>
        <p:spPr/>
        <p:txBody>
          <a:bodyPr/>
          <a:lstStyle/>
          <a:p>
            <a:r>
              <a:rPr lang="en-GB" noProof="0" dirty="0"/>
              <a:t>Let me conclude with this message: providing assistance to victims and their families is not optional. It is both a legal duty under ICAO rules and a moral imperative. Families who suffer the shock of an accident deserve dignity, respect, and proper support. It is our collective responsibility to make sure that happens, every time.</a:t>
            </a:r>
          </a:p>
        </p:txBody>
      </p:sp>
      <p:sp>
        <p:nvSpPr>
          <p:cNvPr id="4" name="Slide Number Placeholder 3">
            <a:extLst>
              <a:ext uri="{FF2B5EF4-FFF2-40B4-BE49-F238E27FC236}">
                <a16:creationId xmlns:a16="http://schemas.microsoft.com/office/drawing/2014/main" id="{9ED441A6-AA63-7CB8-6974-9C323890F5F8}"/>
              </a:ext>
            </a:extLst>
          </p:cNvPr>
          <p:cNvSpPr>
            <a:spLocks noGrp="1"/>
          </p:cNvSpPr>
          <p:nvPr>
            <p:ph type="sldNum" sz="quarter" idx="5"/>
          </p:nvPr>
        </p:nvSpPr>
        <p:spPr/>
        <p:txBody>
          <a:bodyPr/>
          <a:lstStyle/>
          <a:p>
            <a:fld id="{DEE2DEFF-DAF2-44C3-825F-91C5EAFBF523}" type="slidenum">
              <a:rPr lang="en-GB" smtClean="0"/>
              <a:t>32</a:t>
            </a:fld>
            <a:endParaRPr lang="en-GB"/>
          </a:p>
        </p:txBody>
      </p:sp>
    </p:spTree>
    <p:extLst>
      <p:ext uri="{BB962C8B-B14F-4D97-AF65-F5344CB8AC3E}">
        <p14:creationId xmlns:p14="http://schemas.microsoft.com/office/powerpoint/2010/main" val="2631026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EE2DEFF-DAF2-44C3-825F-91C5EAFBF523}" type="slidenum">
              <a:rPr lang="en-GB" smtClean="0"/>
              <a:t>33</a:t>
            </a:fld>
            <a:endParaRPr lang="en-GB"/>
          </a:p>
        </p:txBody>
      </p:sp>
    </p:spTree>
    <p:extLst>
      <p:ext uri="{BB962C8B-B14F-4D97-AF65-F5344CB8AC3E}">
        <p14:creationId xmlns:p14="http://schemas.microsoft.com/office/powerpoint/2010/main" val="417330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825EA4-5108-4797-B65B-5F8B9448201E}" type="slidenum">
              <a:rPr lang="en-GB" smtClean="0"/>
              <a:t>4</a:t>
            </a:fld>
            <a:endParaRPr lang="en-GB"/>
          </a:p>
        </p:txBody>
      </p:sp>
    </p:spTree>
    <p:extLst>
      <p:ext uri="{BB962C8B-B14F-4D97-AF65-F5344CB8AC3E}">
        <p14:creationId xmlns:p14="http://schemas.microsoft.com/office/powerpoint/2010/main" val="675593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0DE99-B64A-7167-75E4-47DBFE0BC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F33871-D0DE-2CE5-98A8-F94CF6C96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A284A-F5A7-75F4-D662-25FAA83B1E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170158-9A5D-6D34-2DF4-BF0EE133E1DC}"/>
              </a:ext>
            </a:extLst>
          </p:cNvPr>
          <p:cNvSpPr>
            <a:spLocks noGrp="1"/>
          </p:cNvSpPr>
          <p:nvPr>
            <p:ph type="sldNum" sz="quarter" idx="10"/>
          </p:nvPr>
        </p:nvSpPr>
        <p:spPr/>
        <p:txBody>
          <a:bodyPr/>
          <a:lstStyle/>
          <a:p>
            <a:fld id="{76825EA4-5108-4797-B65B-5F8B9448201E}" type="slidenum">
              <a:rPr lang="en-GB" smtClean="0"/>
              <a:t>5</a:t>
            </a:fld>
            <a:endParaRPr lang="en-GB"/>
          </a:p>
        </p:txBody>
      </p:sp>
    </p:spTree>
    <p:extLst>
      <p:ext uri="{BB962C8B-B14F-4D97-AF65-F5344CB8AC3E}">
        <p14:creationId xmlns:p14="http://schemas.microsoft.com/office/powerpoint/2010/main" val="497435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Although air travel is the safest way to move around the world, it is impossible to eliminate the risk of serious accidents. When such accidents occur, the families of victims are left devastated. They face not only loss and trauma, but also confusion and uncertainty in a very difficult moment. For this reason, the international community recognises that assistance to families is not simply a courtesy. It is both a humanitarian necessity and a legal duty, and States must be prepared to provide it.</a:t>
            </a:r>
          </a:p>
        </p:txBody>
      </p:sp>
      <p:sp>
        <p:nvSpPr>
          <p:cNvPr id="4" name="Slide Number Placeholder 3"/>
          <p:cNvSpPr>
            <a:spLocks noGrp="1"/>
          </p:cNvSpPr>
          <p:nvPr>
            <p:ph type="sldNum" sz="quarter" idx="5"/>
          </p:nvPr>
        </p:nvSpPr>
        <p:spPr/>
        <p:txBody>
          <a:bodyPr/>
          <a:lstStyle/>
          <a:p>
            <a:fld id="{DEE2DEFF-DAF2-44C3-825F-91C5EAFBF523}" type="slidenum">
              <a:rPr lang="en-GB" smtClean="0"/>
              <a:t>6</a:t>
            </a:fld>
            <a:endParaRPr lang="en-GB"/>
          </a:p>
        </p:txBody>
      </p:sp>
    </p:spTree>
    <p:extLst>
      <p:ext uri="{BB962C8B-B14F-4D97-AF65-F5344CB8AC3E}">
        <p14:creationId xmlns:p14="http://schemas.microsoft.com/office/powerpoint/2010/main" val="142879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DB308-300D-380E-3212-C665F5106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E2DD0-C80D-8144-F7C2-BED509628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EA481-6707-EA2D-F2B4-898FEB4268D5}"/>
              </a:ext>
            </a:extLst>
          </p:cNvPr>
          <p:cNvSpPr>
            <a:spLocks noGrp="1"/>
          </p:cNvSpPr>
          <p:nvPr>
            <p:ph type="body" idx="1"/>
          </p:nvPr>
        </p:nvSpPr>
        <p:spPr/>
        <p:txBody>
          <a:bodyPr/>
          <a:lstStyle/>
          <a:p>
            <a:r>
              <a:rPr lang="en-GB" noProof="0" dirty="0"/>
              <a:t>The legal basis is very clear. Article 26 of the Chicago Convention obliges a State where an accident happens to conduct an investigation. Annex 13 provides the detailed Standards and Recommended Practices for those investigations, but its focus is safety and prevention, not liability. Families, however, need more than the findings of a safety report. </a:t>
            </a:r>
            <a:r>
              <a:rPr lang="en-US" dirty="0"/>
              <a:t>That is why Annex 9 includes specific provisions addressing family assistance. Assembly Resolution A42-15 expands this commitment, making it a core ICAO policy objective. It reaffirms that States must enact legislation and policies to support victims and their families, as now required under Annex 9 Standard 8.47, and it calls for better implementation and reporting of these obligations.</a:t>
            </a:r>
            <a:endParaRPr lang="en-GB" noProof="0" dirty="0"/>
          </a:p>
        </p:txBody>
      </p:sp>
      <p:sp>
        <p:nvSpPr>
          <p:cNvPr id="4" name="Slide Number Placeholder 3">
            <a:extLst>
              <a:ext uri="{FF2B5EF4-FFF2-40B4-BE49-F238E27FC236}">
                <a16:creationId xmlns:a16="http://schemas.microsoft.com/office/drawing/2014/main" id="{346569A5-4F85-D02E-3FF9-8B255DD78550}"/>
              </a:ext>
            </a:extLst>
          </p:cNvPr>
          <p:cNvSpPr>
            <a:spLocks noGrp="1"/>
          </p:cNvSpPr>
          <p:nvPr>
            <p:ph type="sldNum" sz="quarter" idx="5"/>
          </p:nvPr>
        </p:nvSpPr>
        <p:spPr/>
        <p:txBody>
          <a:bodyPr/>
          <a:lstStyle/>
          <a:p>
            <a:fld id="{DEE2DEFF-DAF2-44C3-825F-91C5EAFBF523}" type="slidenum">
              <a:rPr lang="en-GB" smtClean="0"/>
              <a:t>7</a:t>
            </a:fld>
            <a:endParaRPr lang="en-GB"/>
          </a:p>
        </p:txBody>
      </p:sp>
    </p:spTree>
    <p:extLst>
      <p:ext uri="{BB962C8B-B14F-4D97-AF65-F5344CB8AC3E}">
        <p14:creationId xmlns:p14="http://schemas.microsoft.com/office/powerpoint/2010/main" val="3534377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CEAFE-133F-6956-17F6-BA3BA48474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AF5FC-E16B-DB4F-B386-8D56067A3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9F6E2-F43B-16C9-A2E8-D757A78CC5E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43AE90-FAEB-5958-0181-9F5388B313DB}"/>
              </a:ext>
            </a:extLst>
          </p:cNvPr>
          <p:cNvSpPr>
            <a:spLocks noGrp="1"/>
          </p:cNvSpPr>
          <p:nvPr>
            <p:ph type="sldNum" sz="quarter" idx="10"/>
          </p:nvPr>
        </p:nvSpPr>
        <p:spPr/>
        <p:txBody>
          <a:bodyPr/>
          <a:lstStyle/>
          <a:p>
            <a:fld id="{76825EA4-5108-4797-B65B-5F8B9448201E}" type="slidenum">
              <a:rPr lang="en-GB" smtClean="0"/>
              <a:t>8</a:t>
            </a:fld>
            <a:endParaRPr lang="en-GB"/>
          </a:p>
        </p:txBody>
      </p:sp>
    </p:spTree>
    <p:extLst>
      <p:ext uri="{BB962C8B-B14F-4D97-AF65-F5344CB8AC3E}">
        <p14:creationId xmlns:p14="http://schemas.microsoft.com/office/powerpoint/2010/main" val="305141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E7790-FC19-928E-968C-D9BB02587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36607-6D99-9AFD-4D83-3D26D3B6E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D0197-1B33-B7B0-7203-1503A952F04F}"/>
              </a:ext>
            </a:extLst>
          </p:cNvPr>
          <p:cNvSpPr>
            <a:spLocks noGrp="1"/>
          </p:cNvSpPr>
          <p:nvPr>
            <p:ph type="body" idx="1"/>
          </p:nvPr>
        </p:nvSpPr>
        <p:spPr/>
        <p:txBody>
          <a:bodyPr/>
          <a:lstStyle/>
          <a:p>
            <a:r>
              <a:rPr lang="en-US" noProof="0" dirty="0"/>
              <a:t>Annex 9, which deals with facilitation, contains binding Standards on family assistance. It makes it clear that States must actively facilitate the entry and stay of family members in the State of Occurrence, ensuring that they do not face unnecessary administrative barriers during such a difficult time. Standard 8.40 requires that visas and immigration processes be expedited so that relatives can reach their loved ones without delay. When survivors themselves do not have the necessary documents, States must issue emergency travel papers to allow them to travel or return home safely. Assembly Resolution A42-15 reinforces these obligations, calling on States to improve their implementation and to ensure that families receive the timely support and access they need.</a:t>
            </a:r>
          </a:p>
          <a:p>
            <a:endParaRPr lang="en-US" noProof="0" dirty="0"/>
          </a:p>
          <a:p>
            <a:endParaRPr lang="en-GB" noProof="0" dirty="0"/>
          </a:p>
          <a:p>
            <a:endParaRPr lang="en-GB" noProof="0" dirty="0"/>
          </a:p>
        </p:txBody>
      </p:sp>
      <p:sp>
        <p:nvSpPr>
          <p:cNvPr id="4" name="Slide Number Placeholder 3">
            <a:extLst>
              <a:ext uri="{FF2B5EF4-FFF2-40B4-BE49-F238E27FC236}">
                <a16:creationId xmlns:a16="http://schemas.microsoft.com/office/drawing/2014/main" id="{29F38AF9-6004-9108-2836-5F48FE3C93C5}"/>
              </a:ext>
            </a:extLst>
          </p:cNvPr>
          <p:cNvSpPr>
            <a:spLocks noGrp="1"/>
          </p:cNvSpPr>
          <p:nvPr>
            <p:ph type="sldNum" sz="quarter" idx="5"/>
          </p:nvPr>
        </p:nvSpPr>
        <p:spPr/>
        <p:txBody>
          <a:bodyPr/>
          <a:lstStyle/>
          <a:p>
            <a:fld id="{DEE2DEFF-DAF2-44C3-825F-91C5EAFBF523}" type="slidenum">
              <a:rPr lang="en-GB" smtClean="0"/>
              <a:t>9</a:t>
            </a:fld>
            <a:endParaRPr lang="en-GB"/>
          </a:p>
        </p:txBody>
      </p:sp>
    </p:spTree>
    <p:extLst>
      <p:ext uri="{BB962C8B-B14F-4D97-AF65-F5344CB8AC3E}">
        <p14:creationId xmlns:p14="http://schemas.microsoft.com/office/powerpoint/2010/main" val="2097671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solidFill>
                  <a:srgbClr val="FFC000"/>
                </a:solidFill>
                <a:latin typeface="Arial" pitchFamily="34" charset="0"/>
                <a:cs typeface="Arial" pitchFamily="34" charset="0"/>
              </a:defRPr>
            </a:lvl1pPr>
          </a:lstStyle>
          <a:p>
            <a:r>
              <a:rPr lang="en-US"/>
              <a:t>Click to edit Master title style</a:t>
            </a:r>
            <a:endParaRPr lang="en-CA"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5A687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CA" dirty="0"/>
          </a:p>
        </p:txBody>
      </p:sp>
      <p:sp>
        <p:nvSpPr>
          <p:cNvPr id="4" name="Date Placeholder 3"/>
          <p:cNvSpPr>
            <a:spLocks noGrp="1"/>
          </p:cNvSpPr>
          <p:nvPr>
            <p:ph type="dt" sz="half" idx="10"/>
          </p:nvPr>
        </p:nvSpPr>
        <p:spPr>
          <a:xfrm>
            <a:off x="609600" y="6597352"/>
            <a:ext cx="2844800" cy="365125"/>
          </a:xfrm>
        </p:spPr>
        <p:txBody>
          <a:bodyPr/>
          <a:lstStyle/>
          <a:p>
            <a:fld id="{60D3C204-BFC8-40DF-BCA5-4BA5280D0F4D}" type="datetimeFigureOut">
              <a:rPr lang="en-CA" smtClean="0"/>
              <a:t>2025-11-10</a:t>
            </a:fld>
            <a:endParaRPr lang="en-CA"/>
          </a:p>
        </p:txBody>
      </p:sp>
      <p:sp>
        <p:nvSpPr>
          <p:cNvPr id="5" name="Footer Placeholder 4"/>
          <p:cNvSpPr>
            <a:spLocks noGrp="1"/>
          </p:cNvSpPr>
          <p:nvPr>
            <p:ph type="ftr" sz="quarter" idx="11"/>
          </p:nvPr>
        </p:nvSpPr>
        <p:spPr>
          <a:xfrm>
            <a:off x="4165600" y="6597352"/>
            <a:ext cx="3860800" cy="365125"/>
          </a:xfrm>
        </p:spPr>
        <p:txBody>
          <a:bodyPr/>
          <a:lstStyle/>
          <a:p>
            <a:endParaRPr lang="en-CA"/>
          </a:p>
        </p:txBody>
      </p:sp>
      <p:sp>
        <p:nvSpPr>
          <p:cNvPr id="6" name="Slide Number Placeholder 5"/>
          <p:cNvSpPr>
            <a:spLocks noGrp="1"/>
          </p:cNvSpPr>
          <p:nvPr>
            <p:ph type="sldNum" sz="quarter" idx="12"/>
          </p:nvPr>
        </p:nvSpPr>
        <p:spPr>
          <a:xfrm>
            <a:off x="8737600" y="6597352"/>
            <a:ext cx="2844800" cy="365125"/>
          </a:xfrm>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430670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6501341"/>
            <a:ext cx="12192000" cy="356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45555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p:nvPr userDrawn="1"/>
        </p:nvSpPr>
        <p:spPr>
          <a:xfrm>
            <a:off x="0" y="6501341"/>
            <a:ext cx="12192000" cy="356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Rectangle 2"/>
          <p:cNvSpPr/>
          <p:nvPr userDrawn="1"/>
        </p:nvSpPr>
        <p:spPr>
          <a:xfrm>
            <a:off x="0" y="0"/>
            <a:ext cx="12192000" cy="6858000"/>
          </a:xfrm>
          <a:prstGeom prst="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548610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221704"/>
            <a:ext cx="4011084" cy="1162051"/>
          </a:xfrm>
          <a:prstGeom prst="rect">
            <a:avLst/>
          </a:prstGeom>
        </p:spPr>
        <p:txBody>
          <a:bodyPr anchor="b"/>
          <a:lstStyle>
            <a:lvl1pPr algn="l">
              <a:defRPr sz="2667" b="1">
                <a:solidFill>
                  <a:srgbClr val="CC8004"/>
                </a:solidFill>
                <a:latin typeface="Arial" pitchFamily="34" charset="0"/>
                <a:cs typeface="Arial"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4766733" y="1221706"/>
            <a:ext cx="6815667" cy="459611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2" y="2383756"/>
            <a:ext cx="4011084" cy="343406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0D3C204-BFC8-40DF-BCA5-4BA5280D0F4D}" type="datetimeFigureOut">
              <a:rPr lang="en-CA" smtClean="0"/>
              <a:t>2025-11-10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2497881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310533"/>
            <a:ext cx="7315200" cy="566739"/>
          </a:xfrm>
          <a:prstGeom prst="rect">
            <a:avLst/>
          </a:prstGeom>
        </p:spPr>
        <p:txBody>
          <a:bodyPr anchor="b"/>
          <a:lstStyle>
            <a:lvl1pPr algn="l">
              <a:defRPr sz="2667" b="1">
                <a:solidFill>
                  <a:srgbClr val="CC8004"/>
                </a:solidFill>
                <a:latin typeface="Arial" pitchFamily="34" charset="0"/>
                <a:cs typeface="Arial" pitchFamily="34" charset="0"/>
              </a:defRPr>
            </a:lvl1pPr>
          </a:lstStyle>
          <a:p>
            <a:r>
              <a:rPr lang="en-US"/>
              <a:t>Click to edit Master title style</a:t>
            </a:r>
            <a:endParaRPr lang="en-CA" dirty="0"/>
          </a:p>
        </p:txBody>
      </p:sp>
      <p:sp>
        <p:nvSpPr>
          <p:cNvPr id="3" name="Picture Placeholder 2"/>
          <p:cNvSpPr>
            <a:spLocks noGrp="1"/>
          </p:cNvSpPr>
          <p:nvPr>
            <p:ph type="pic" idx="1"/>
          </p:nvPr>
        </p:nvSpPr>
        <p:spPr>
          <a:xfrm>
            <a:off x="2389717" y="1412776"/>
            <a:ext cx="7315200" cy="3824733"/>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CA" dirty="0"/>
          </a:p>
        </p:txBody>
      </p:sp>
      <p:sp>
        <p:nvSpPr>
          <p:cNvPr id="4" name="Text Placeholder 3"/>
          <p:cNvSpPr>
            <a:spLocks noGrp="1"/>
          </p:cNvSpPr>
          <p:nvPr>
            <p:ph type="body" sz="half" idx="2"/>
          </p:nvPr>
        </p:nvSpPr>
        <p:spPr>
          <a:xfrm>
            <a:off x="2389717" y="5877272"/>
            <a:ext cx="7315200" cy="432048"/>
          </a:xfrm>
        </p:spPr>
        <p:txBody>
          <a:bodyPr/>
          <a:lstStyle>
            <a:lvl1pPr marL="0" indent="0">
              <a:buNone/>
              <a:defRPr sz="1867">
                <a:solidFill>
                  <a:srgbClr val="FFC000"/>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0D3C204-BFC8-40DF-BCA5-4BA5280D0F4D}" type="datetimeFigureOut">
              <a:rPr lang="en-CA" smtClean="0"/>
              <a:t>2025-11-10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783364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316764"/>
            <a:ext cx="10972800" cy="1008112"/>
          </a:xfrm>
          <a:prstGeom prst="rect">
            <a:avLst/>
          </a:prstGeom>
        </p:spPr>
        <p:txBody>
          <a:bodyPr/>
          <a:lstStyle>
            <a:lvl1pPr>
              <a:defRPr>
                <a:solidFill>
                  <a:srgbClr val="5A6870"/>
                </a:solidFill>
                <a:latin typeface="Arial" pitchFamily="34" charset="0"/>
                <a:cs typeface="Arial" pitchFamily="34" charset="0"/>
              </a:defRPr>
            </a:lvl1pPr>
          </a:lstStyle>
          <a:p>
            <a:r>
              <a:rPr lang="en-US"/>
              <a:t>Click to edit Master title style</a:t>
            </a:r>
            <a:endParaRPr lang="en-CA" dirty="0"/>
          </a:p>
        </p:txBody>
      </p:sp>
      <p:sp>
        <p:nvSpPr>
          <p:cNvPr id="3" name="Vertical Text Placeholder 2"/>
          <p:cNvSpPr>
            <a:spLocks noGrp="1"/>
          </p:cNvSpPr>
          <p:nvPr>
            <p:ph type="body" orient="vert" idx="1"/>
          </p:nvPr>
        </p:nvSpPr>
        <p:spPr>
          <a:xfrm>
            <a:off x="609600" y="2468893"/>
            <a:ext cx="10972800" cy="3921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60D3C204-BFC8-40DF-BCA5-4BA5280D0F4D}" type="datetimeFigureOut">
              <a:rPr lang="en-CA" smtClean="0"/>
              <a:t>2025-11-10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231181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16765"/>
            <a:ext cx="2743200" cy="4992555"/>
          </a:xfrm>
          <a:prstGeom prst="rect">
            <a:avLst/>
          </a:prstGeom>
        </p:spPr>
        <p:txBody>
          <a:bodyPr vert="eaVert"/>
          <a:lstStyle>
            <a:lvl1pPr>
              <a:defRPr>
                <a:solidFill>
                  <a:srgbClr val="5A6870"/>
                </a:solidFill>
              </a:defRPr>
            </a:lvl1pPr>
          </a:lstStyle>
          <a:p>
            <a:r>
              <a:rPr lang="en-US"/>
              <a:t>Click to edit Master title style</a:t>
            </a:r>
            <a:endParaRPr lang="en-CA" dirty="0"/>
          </a:p>
        </p:txBody>
      </p:sp>
      <p:sp>
        <p:nvSpPr>
          <p:cNvPr id="3" name="Vertical Text Placeholder 2"/>
          <p:cNvSpPr>
            <a:spLocks noGrp="1"/>
          </p:cNvSpPr>
          <p:nvPr>
            <p:ph type="body" orient="vert" idx="1"/>
          </p:nvPr>
        </p:nvSpPr>
        <p:spPr>
          <a:xfrm>
            <a:off x="609600" y="1316765"/>
            <a:ext cx="8026400" cy="49925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p:txBody>
          <a:bodyPr/>
          <a:lstStyle/>
          <a:p>
            <a:fld id="{60D3C204-BFC8-40DF-BCA5-4BA5280D0F4D}" type="datetimeFigureOut">
              <a:rPr lang="en-CA" smtClean="0"/>
              <a:t>2025-11-10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15768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D3C204-BFC8-40DF-BCA5-4BA5280D0F4D}" type="datetimeFigureOut">
              <a:rPr lang="en-CA" smtClean="0"/>
              <a:t>2025-11-10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52581"/>
            <a:ext cx="12192000" cy="5080000"/>
          </a:xfrm>
          <a:prstGeom prst="rect">
            <a:avLst/>
          </a:prstGeom>
        </p:spPr>
      </p:pic>
    </p:spTree>
    <p:extLst>
      <p:ext uri="{BB962C8B-B14F-4D97-AF65-F5344CB8AC3E}">
        <p14:creationId xmlns:p14="http://schemas.microsoft.com/office/powerpoint/2010/main" val="1080068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5085"/>
            <a:ext cx="12192000" cy="5784454"/>
          </a:xfrm>
          <a:prstGeom prst="rect">
            <a:avLst/>
          </a:prstGeom>
        </p:spPr>
      </p:pic>
      <p:sp>
        <p:nvSpPr>
          <p:cNvPr id="3" name="Date Placeholder 2"/>
          <p:cNvSpPr>
            <a:spLocks noGrp="1"/>
          </p:cNvSpPr>
          <p:nvPr>
            <p:ph type="dt" sz="half" idx="10"/>
          </p:nvPr>
        </p:nvSpPr>
        <p:spPr/>
        <p:txBody>
          <a:bodyPr/>
          <a:lstStyle/>
          <a:p>
            <a:fld id="{60D3C204-BFC8-40DF-BCA5-4BA5280D0F4D}" type="datetimeFigureOut">
              <a:rPr lang="en-CA" smtClean="0"/>
              <a:t>2025-11-10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sp>
        <p:nvSpPr>
          <p:cNvPr id="2" name="Rectangle 1"/>
          <p:cNvSpPr/>
          <p:nvPr userDrawn="1"/>
        </p:nvSpPr>
        <p:spPr>
          <a:xfrm>
            <a:off x="4751851" y="5501745"/>
            <a:ext cx="2496277" cy="711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TextBox 5"/>
          <p:cNvSpPr txBox="1"/>
          <p:nvPr userDrawn="1"/>
        </p:nvSpPr>
        <p:spPr>
          <a:xfrm>
            <a:off x="4751851" y="5538140"/>
            <a:ext cx="2496277" cy="584775"/>
          </a:xfrm>
          <a:prstGeom prst="rect">
            <a:avLst/>
          </a:prstGeom>
          <a:noFill/>
        </p:spPr>
        <p:txBody>
          <a:bodyPr wrap="square" rtlCol="0">
            <a:spAutoFit/>
          </a:bodyPr>
          <a:lstStyle/>
          <a:p>
            <a:pPr algn="ctr"/>
            <a:r>
              <a:rPr lang="en-US" sz="3200" dirty="0">
                <a:solidFill>
                  <a:schemeClr val="bg1"/>
                </a:solidFill>
                <a:latin typeface="+mn-lt"/>
              </a:rPr>
              <a:t>THANK YOU!</a:t>
            </a:r>
            <a:endParaRPr lang="en-GB" sz="3200" dirty="0">
              <a:solidFill>
                <a:schemeClr val="bg1"/>
              </a:solidFill>
              <a:latin typeface="+mn-lt"/>
            </a:endParaRPr>
          </a:p>
        </p:txBody>
      </p:sp>
    </p:spTree>
    <p:extLst>
      <p:ext uri="{BB962C8B-B14F-4D97-AF65-F5344CB8AC3E}">
        <p14:creationId xmlns:p14="http://schemas.microsoft.com/office/powerpoint/2010/main" val="255676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CAO 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1720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Title 1"/>
          <p:cNvSpPr>
            <a:spLocks noGrp="1"/>
          </p:cNvSpPr>
          <p:nvPr>
            <p:ph type="ctrTitle"/>
          </p:nvPr>
        </p:nvSpPr>
        <p:spPr>
          <a:xfrm>
            <a:off x="508000" y="2078270"/>
            <a:ext cx="6909792" cy="1470025"/>
          </a:xfrm>
          <a:prstGeom prst="rect">
            <a:avLst/>
          </a:prstGeom>
        </p:spPr>
        <p:txBody>
          <a:bodyPr/>
          <a:lstStyle>
            <a:lvl1pPr>
              <a:defRPr>
                <a:effectLst>
                  <a:outerShdw blurRad="50800" dist="38100" dir="2700000" algn="tl" rotWithShape="0">
                    <a:prstClr val="black">
                      <a:alpha val="40000"/>
                    </a:prstClr>
                  </a:outerShdw>
                </a:effectLst>
              </a:defRPr>
            </a:lvl1pPr>
          </a:lstStyle>
          <a:p>
            <a:r>
              <a:rPr lang="en-US" sz="4267">
                <a:solidFill>
                  <a:schemeClr val="bg1"/>
                </a:solidFill>
              </a:rPr>
              <a:t>Click to edit Master title style</a:t>
            </a:r>
            <a:endParaRPr lang="en-CA" sz="4267" dirty="0">
              <a:solidFill>
                <a:schemeClr val="bg1"/>
              </a:solidFill>
            </a:endParaRPr>
          </a:p>
        </p:txBody>
      </p:sp>
      <p:sp>
        <p:nvSpPr>
          <p:cNvPr id="9" name="Subtitle 2"/>
          <p:cNvSpPr>
            <a:spLocks noGrp="1"/>
          </p:cNvSpPr>
          <p:nvPr>
            <p:ph type="subTitle" idx="1"/>
          </p:nvPr>
        </p:nvSpPr>
        <p:spPr>
          <a:xfrm>
            <a:off x="508000" y="3806461"/>
            <a:ext cx="6912768" cy="1248139"/>
          </a:xfrm>
        </p:spPr>
        <p:txBody>
          <a:bodyPr>
            <a:normAutofit/>
          </a:bodyPr>
          <a:lstStyle>
            <a:lvl1pPr marL="0" indent="0" algn="ctr">
              <a:buNone/>
              <a:defRPr/>
            </a:lvl1pPr>
          </a:lstStyle>
          <a:p>
            <a:r>
              <a:rPr lang="en-US" sz="3200">
                <a:solidFill>
                  <a:schemeClr val="accent1"/>
                </a:solidFill>
              </a:rPr>
              <a:t>Click to edit Master subtitle style</a:t>
            </a:r>
            <a:endParaRPr lang="en-CA" sz="3200" dirty="0">
              <a:solidFill>
                <a:schemeClr val="accent1"/>
              </a:solidFill>
            </a:endParaRPr>
          </a:p>
        </p:txBody>
      </p:sp>
    </p:spTree>
    <p:extLst>
      <p:ext uri="{BB962C8B-B14F-4D97-AF65-F5344CB8AC3E}">
        <p14:creationId xmlns:p14="http://schemas.microsoft.com/office/powerpoint/2010/main" val="428995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23014"/>
            <a:ext cx="12192000" cy="6134986"/>
          </a:xfrm>
          <a:prstGeom prst="rect">
            <a:avLst/>
          </a:prstGeom>
        </p:spPr>
      </p:pic>
      <p:sp>
        <p:nvSpPr>
          <p:cNvPr id="7" name="Title 1"/>
          <p:cNvSpPr>
            <a:spLocks noGrp="1"/>
          </p:cNvSpPr>
          <p:nvPr>
            <p:ph type="ctrTitle"/>
          </p:nvPr>
        </p:nvSpPr>
        <p:spPr>
          <a:xfrm>
            <a:off x="527381" y="1604798"/>
            <a:ext cx="6909792" cy="1470025"/>
          </a:xfrm>
          <a:prstGeom prst="rect">
            <a:avLst/>
          </a:prstGeom>
        </p:spPr>
        <p:txBody>
          <a:bodyPr/>
          <a:lstStyle/>
          <a:p>
            <a:r>
              <a:rPr lang="en-US" sz="4267">
                <a:solidFill>
                  <a:schemeClr val="bg1"/>
                </a:solidFill>
              </a:rPr>
              <a:t>Click to edit Master title style</a:t>
            </a:r>
            <a:endParaRPr lang="en-CA" sz="4267" dirty="0">
              <a:solidFill>
                <a:schemeClr val="bg1"/>
              </a:solidFill>
            </a:endParaRPr>
          </a:p>
        </p:txBody>
      </p:sp>
      <p:sp>
        <p:nvSpPr>
          <p:cNvPr id="8" name="Subtitle 2"/>
          <p:cNvSpPr>
            <a:spLocks noGrp="1"/>
          </p:cNvSpPr>
          <p:nvPr>
            <p:ph type="subTitle" idx="1"/>
          </p:nvPr>
        </p:nvSpPr>
        <p:spPr>
          <a:xfrm>
            <a:off x="527381" y="3332989"/>
            <a:ext cx="6912768" cy="1248139"/>
          </a:xfrm>
        </p:spPr>
        <p:txBody>
          <a:bodyPr>
            <a:normAutofit/>
          </a:bodyPr>
          <a:lstStyle>
            <a:lvl1pPr marL="0" indent="0" algn="ctr">
              <a:buNone/>
              <a:defRPr/>
            </a:lvl1pPr>
          </a:lstStyle>
          <a:p>
            <a:r>
              <a:rPr lang="en-US" sz="3200">
                <a:solidFill>
                  <a:schemeClr val="accent1"/>
                </a:solidFill>
              </a:rPr>
              <a:t>Click to edit Master subtitle style</a:t>
            </a:r>
            <a:endParaRPr lang="en-CA" sz="3200" dirty="0">
              <a:solidFill>
                <a:schemeClr val="accent1"/>
              </a:solidFill>
            </a:endParaRPr>
          </a:p>
        </p:txBody>
      </p:sp>
    </p:spTree>
    <p:extLst>
      <p:ext uri="{BB962C8B-B14F-4D97-AF65-F5344CB8AC3E}">
        <p14:creationId xmlns:p14="http://schemas.microsoft.com/office/powerpoint/2010/main" val="775212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38102" y="1453701"/>
            <a:ext cx="9243753" cy="1975293"/>
          </a:xfrm>
          <a:prstGeom prst="rect">
            <a:avLst/>
          </a:prstGeom>
        </p:spPr>
        <p:txBody>
          <a:bodyPr anchor="b">
            <a:normAutofit/>
          </a:bodyPr>
          <a:lstStyle>
            <a:lvl1pPr algn="ctr">
              <a:defRPr sz="7200">
                <a:solidFill>
                  <a:schemeClr val="tx2"/>
                </a:solidFill>
              </a:defRPr>
            </a:lvl1pPr>
          </a:lstStyle>
          <a:p>
            <a:r>
              <a:rPr lang="en-US" dirty="0"/>
              <a:t>Presentation Name</a:t>
            </a:r>
            <a:endParaRPr lang="en-CA" dirty="0"/>
          </a:p>
        </p:txBody>
      </p:sp>
      <p:sp>
        <p:nvSpPr>
          <p:cNvPr id="3" name="Subtitle 2"/>
          <p:cNvSpPr>
            <a:spLocks noGrp="1"/>
          </p:cNvSpPr>
          <p:nvPr>
            <p:ph type="subTitle" idx="1" hasCustomPrompt="1"/>
          </p:nvPr>
        </p:nvSpPr>
        <p:spPr>
          <a:xfrm>
            <a:off x="3470031" y="4014211"/>
            <a:ext cx="5251938" cy="683506"/>
          </a:xfrm>
          <a:prstGeom prst="rect">
            <a:avLst/>
          </a:prstGeom>
        </p:spPr>
        <p:txBody>
          <a:bodyPr>
            <a:normAutofit/>
          </a:bodyPr>
          <a:lstStyle>
            <a:lvl1pPr marL="0" indent="0" algn="ctr">
              <a:buNone/>
              <a:defRPr sz="2800" baseline="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endParaRPr lang="en-CA" dirty="0"/>
          </a:p>
        </p:txBody>
      </p:sp>
      <p:sp>
        <p:nvSpPr>
          <p:cNvPr id="8" name="Line"/>
          <p:cNvSpPr/>
          <p:nvPr userDrawn="1"/>
        </p:nvSpPr>
        <p:spPr>
          <a:xfrm>
            <a:off x="5854325" y="3812413"/>
            <a:ext cx="483351"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 name="Text Placeholder 13">
            <a:extLst>
              <a:ext uri="{FF2B5EF4-FFF2-40B4-BE49-F238E27FC236}">
                <a16:creationId xmlns:a16="http://schemas.microsoft.com/office/drawing/2014/main" id="{3FB0F194-F532-0EA2-6F0D-8AC352EA40DB}"/>
              </a:ext>
            </a:extLst>
          </p:cNvPr>
          <p:cNvSpPr>
            <a:spLocks noGrp="1"/>
          </p:cNvSpPr>
          <p:nvPr>
            <p:ph type="body" sz="quarter" idx="10" hasCustomPrompt="1"/>
          </p:nvPr>
        </p:nvSpPr>
        <p:spPr>
          <a:xfrm>
            <a:off x="3470275" y="4697413"/>
            <a:ext cx="5251450" cy="706437"/>
          </a:xfrm>
          <a:prstGeom prst="rect">
            <a:avLst/>
          </a:prstGeom>
        </p:spPr>
        <p:txBody>
          <a:bodyPr/>
          <a:lstStyle>
            <a:lvl1pPr marL="0" indent="0" algn="ctr">
              <a:buNone/>
              <a:defRPr>
                <a:solidFill>
                  <a:schemeClr val="bg1">
                    <a:lumMod val="50000"/>
                  </a:schemeClr>
                </a:solidFill>
              </a:defRPr>
            </a:lvl1pPr>
          </a:lstStyle>
          <a:p>
            <a:r>
              <a:rPr lang="en-US" dirty="0"/>
              <a:t>Presenter Title and/or Company Name</a:t>
            </a:r>
            <a:endParaRPr lang="en-CA" dirty="0"/>
          </a:p>
        </p:txBody>
      </p:sp>
    </p:spTree>
    <p:extLst>
      <p:ext uri="{BB962C8B-B14F-4D97-AF65-F5344CB8AC3E}">
        <p14:creationId xmlns:p14="http://schemas.microsoft.com/office/powerpoint/2010/main" val="1069493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Line"/>
          <p:cNvSpPr/>
          <p:nvPr userDrawn="1"/>
        </p:nvSpPr>
        <p:spPr>
          <a:xfrm>
            <a:off x="5854325" y="5566089"/>
            <a:ext cx="483351" cy="0"/>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Line"/>
          <p:cNvSpPr/>
          <p:nvPr userDrawn="1"/>
        </p:nvSpPr>
        <p:spPr>
          <a:xfrm>
            <a:off x="605545" y="6193103"/>
            <a:ext cx="0" cy="664897"/>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20495" y="5324462"/>
            <a:ext cx="1002633" cy="500504"/>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0996" y="-406709"/>
            <a:ext cx="9230006" cy="6234545"/>
          </a:xfrm>
          <a:prstGeom prst="rect">
            <a:avLst/>
          </a:prstGeom>
        </p:spPr>
      </p:pic>
      <p:sp>
        <p:nvSpPr>
          <p:cNvPr id="12" name="TextBox 11"/>
          <p:cNvSpPr txBox="1"/>
          <p:nvPr userDrawn="1"/>
        </p:nvSpPr>
        <p:spPr>
          <a:xfrm>
            <a:off x="3417727" y="5649770"/>
            <a:ext cx="5356545" cy="584775"/>
          </a:xfrm>
          <a:prstGeom prst="rect">
            <a:avLst/>
          </a:prstGeom>
          <a:noFill/>
        </p:spPr>
        <p:txBody>
          <a:bodyPr wrap="square" rtlCol="0">
            <a:spAutoFit/>
          </a:bodyPr>
          <a:lstStyle/>
          <a:p>
            <a:pPr algn="ctr"/>
            <a:r>
              <a:rPr lang="en-US" sz="3200" dirty="0">
                <a:solidFill>
                  <a:schemeClr val="bg1"/>
                </a:solidFill>
                <a:latin typeface="+mj-lt"/>
              </a:rPr>
              <a:t>Thank You!</a:t>
            </a:r>
            <a:endParaRPr lang="en-CA" sz="3200" dirty="0">
              <a:solidFill>
                <a:schemeClr val="bg1"/>
              </a:solidFill>
              <a:latin typeface="+mj-lt"/>
            </a:endParaRPr>
          </a:p>
        </p:txBody>
      </p:sp>
      <p:sp>
        <p:nvSpPr>
          <p:cNvPr id="2" name="Oval 1">
            <a:extLst>
              <a:ext uri="{FF2B5EF4-FFF2-40B4-BE49-F238E27FC236}">
                <a16:creationId xmlns:a16="http://schemas.microsoft.com/office/drawing/2014/main" id="{7E989E56-D453-38FC-18E9-2A55B47E0059}"/>
              </a:ext>
            </a:extLst>
          </p:cNvPr>
          <p:cNvSpPr/>
          <p:nvPr userDrawn="1"/>
        </p:nvSpPr>
        <p:spPr>
          <a:xfrm>
            <a:off x="10076156" y="4332303"/>
            <a:ext cx="142043" cy="1509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9811440-127D-8D19-BD3E-82E4158578B1}"/>
              </a:ext>
            </a:extLst>
          </p:cNvPr>
          <p:cNvSpPr txBox="1"/>
          <p:nvPr userDrawn="1"/>
        </p:nvSpPr>
        <p:spPr>
          <a:xfrm>
            <a:off x="10218199" y="4298557"/>
            <a:ext cx="834501" cy="369332"/>
          </a:xfrm>
          <a:prstGeom prst="rect">
            <a:avLst/>
          </a:prstGeom>
          <a:noFill/>
        </p:spPr>
        <p:txBody>
          <a:bodyPr wrap="square" rtlCol="0">
            <a:spAutoFit/>
          </a:bodyPr>
          <a:lstStyle/>
          <a:p>
            <a:r>
              <a:rPr lang="pt-BR" sz="900" dirty="0">
                <a:solidFill>
                  <a:schemeClr val="bg1"/>
                </a:solidFill>
              </a:rPr>
              <a:t>NADI</a:t>
            </a:r>
          </a:p>
          <a:p>
            <a:r>
              <a:rPr lang="pt-BR" sz="900" dirty="0">
                <a:solidFill>
                  <a:schemeClr val="bg1"/>
                </a:solidFill>
              </a:rPr>
              <a:t>Liaison Office</a:t>
            </a:r>
            <a:endParaRPr lang="en-GB" sz="900" dirty="0">
              <a:solidFill>
                <a:schemeClr val="bg1"/>
              </a:solidFill>
            </a:endParaRPr>
          </a:p>
        </p:txBody>
      </p:sp>
    </p:spTree>
    <p:extLst>
      <p:ext uri="{BB962C8B-B14F-4D97-AF65-F5344CB8AC3E}">
        <p14:creationId xmlns:p14="http://schemas.microsoft.com/office/powerpoint/2010/main" val="3170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501341"/>
            <a:ext cx="12192000" cy="356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60960" y="1029679"/>
            <a:ext cx="12070080" cy="1143000"/>
          </a:xfrm>
          <a:prstGeom prst="rect">
            <a:avLst/>
          </a:prstGeom>
        </p:spPr>
        <p:txBody>
          <a:bodyPr/>
          <a:lstStyle>
            <a:lvl1pPr>
              <a:defRPr sz="5333" b="1">
                <a:solidFill>
                  <a:schemeClr val="accent1">
                    <a:lumMod val="75000"/>
                  </a:schemeClr>
                </a:solidFill>
              </a:defRPr>
            </a:lvl1pPr>
          </a:lstStyle>
          <a:p>
            <a:r>
              <a:rPr lang="en-US"/>
              <a:t>Click to edit Master title style</a:t>
            </a:r>
            <a:endParaRPr lang="en-CA" dirty="0"/>
          </a:p>
        </p:txBody>
      </p:sp>
      <p:sp>
        <p:nvSpPr>
          <p:cNvPr id="3" name="Content Placeholder 2"/>
          <p:cNvSpPr>
            <a:spLocks noGrp="1"/>
          </p:cNvSpPr>
          <p:nvPr>
            <p:ph idx="1"/>
          </p:nvPr>
        </p:nvSpPr>
        <p:spPr>
          <a:xfrm>
            <a:off x="60960" y="2236477"/>
            <a:ext cx="12070080" cy="4443194"/>
          </a:xfrm>
        </p:spPr>
        <p:txBody>
          <a:bodyPr>
            <a:normAutofit/>
          </a:bodyPr>
          <a:lstStyle>
            <a:lvl1pPr marL="457189" indent="-457189" algn="just">
              <a:buFont typeface="Webdings" panose="05030102010509060703" pitchFamily="18" charset="2"/>
              <a:buChar char="ñ"/>
              <a:defRPr sz="3733">
                <a:solidFill>
                  <a:srgbClr val="7B0052"/>
                </a:solidFill>
              </a:defRPr>
            </a:lvl1pPr>
            <a:lvl2pPr marL="990575" indent="-380990" algn="just">
              <a:buFont typeface="Webdings" panose="05030102010509060703" pitchFamily="18" charset="2"/>
              <a:buChar char="ñ"/>
              <a:defRPr sz="3200">
                <a:solidFill>
                  <a:schemeClr val="tx1"/>
                </a:solidFill>
              </a:defRPr>
            </a:lvl2pPr>
            <a:lvl3pPr marL="1523962" indent="-304792" algn="just">
              <a:buFont typeface="Webdings" panose="05030102010509060703" pitchFamily="18" charset="2"/>
              <a:buChar char="ñ"/>
              <a:defRPr sz="2667"/>
            </a:lvl3pPr>
            <a:lvl4pPr marL="2133547" indent="-304792" algn="just">
              <a:buFont typeface="Webdings" panose="05030102010509060703" pitchFamily="18" charset="2"/>
              <a:buChar char="ñ"/>
              <a:defRPr sz="2400"/>
            </a:lvl4pPr>
            <a:lvl5pPr marL="2743131" indent="-304792" algn="just">
              <a:buFont typeface="Webdings" panose="05030102010509060703" pitchFamily="18" charset="2"/>
              <a:buChar char="ñ"/>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182706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6501341"/>
            <a:ext cx="12192000" cy="356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60960" y="1019042"/>
            <a:ext cx="12070080" cy="1143000"/>
          </a:xfrm>
          <a:prstGeom prst="rect">
            <a:avLst/>
          </a:prstGeom>
        </p:spPr>
        <p:txBody>
          <a:bodyPr/>
          <a:lstStyle>
            <a:lvl1pPr>
              <a:defRPr sz="5333" b="1">
                <a:solidFill>
                  <a:schemeClr val="accent1">
                    <a:lumMod val="75000"/>
                  </a:schemeClr>
                </a:solidFill>
              </a:defRPr>
            </a:lvl1pPr>
          </a:lstStyle>
          <a:p>
            <a:r>
              <a:rPr lang="en-US"/>
              <a:t>Click to edit Master title style</a:t>
            </a:r>
            <a:endParaRPr lang="en-CA" dirty="0"/>
          </a:p>
        </p:txBody>
      </p:sp>
    </p:spTree>
    <p:extLst>
      <p:ext uri="{BB962C8B-B14F-4D97-AF65-F5344CB8AC3E}">
        <p14:creationId xmlns:p14="http://schemas.microsoft.com/office/powerpoint/2010/main" val="50107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7326"/>
            <a:ext cx="12192000" cy="5877384"/>
          </a:xfrm>
          <a:prstGeom prst="rect">
            <a:avLst/>
          </a:prstGeom>
        </p:spPr>
      </p:pic>
      <p:sp>
        <p:nvSpPr>
          <p:cNvPr id="6" name="Title 1"/>
          <p:cNvSpPr>
            <a:spLocks noGrp="1"/>
          </p:cNvSpPr>
          <p:nvPr>
            <p:ph type="title"/>
          </p:nvPr>
        </p:nvSpPr>
        <p:spPr>
          <a:xfrm>
            <a:off x="609600" y="1019049"/>
            <a:ext cx="10972800" cy="1143000"/>
          </a:xfrm>
          <a:prstGeom prst="rect">
            <a:avLst/>
          </a:prstGeom>
        </p:spPr>
        <p:txBody>
          <a:bodyPr/>
          <a:lstStyle>
            <a:lvl1pPr>
              <a:defRPr>
                <a:solidFill>
                  <a:schemeClr val="accent1">
                    <a:lumMod val="75000"/>
                  </a:schemeClr>
                </a:solidFill>
              </a:defRPr>
            </a:lvl1pPr>
          </a:lstStyle>
          <a:p>
            <a:r>
              <a:rPr lang="en-US" dirty="0"/>
              <a:t>Click to edit Master title style</a:t>
            </a:r>
            <a:endParaRPr lang="en-CA" dirty="0"/>
          </a:p>
        </p:txBody>
      </p:sp>
      <p:sp>
        <p:nvSpPr>
          <p:cNvPr id="7" name="Content Placeholder 2"/>
          <p:cNvSpPr>
            <a:spLocks noGrp="1"/>
          </p:cNvSpPr>
          <p:nvPr>
            <p:ph idx="1"/>
          </p:nvPr>
        </p:nvSpPr>
        <p:spPr>
          <a:xfrm>
            <a:off x="609600" y="2162049"/>
            <a:ext cx="10972800" cy="4531313"/>
          </a:xfrm>
        </p:spPr>
        <p:txBody>
          <a:bodyPr/>
          <a:lstStyle>
            <a:lvl1pPr algn="just">
              <a:defRPr>
                <a:solidFill>
                  <a:srgbClr val="A74233"/>
                </a:solidFill>
              </a:defRPr>
            </a:lvl1pPr>
            <a:lvl2pPr algn="just">
              <a:defRPr>
                <a:solidFill>
                  <a:schemeClr val="tx1"/>
                </a:solidFill>
              </a:defRPr>
            </a:lvl2pPr>
            <a:lvl3pPr algn="just">
              <a:defRPr/>
            </a:lvl3pPr>
            <a:lvl4pPr algn="just">
              <a:defRPr/>
            </a:lvl4pPr>
            <a:lvl5pPr algn="ju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241997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7327"/>
            <a:ext cx="12192000" cy="5877384"/>
          </a:xfrm>
          <a:prstGeom prst="rect">
            <a:avLst/>
          </a:prstGeom>
        </p:spPr>
      </p:pic>
      <p:sp>
        <p:nvSpPr>
          <p:cNvPr id="6" name="Title 1"/>
          <p:cNvSpPr>
            <a:spLocks noGrp="1"/>
          </p:cNvSpPr>
          <p:nvPr>
            <p:ph type="title"/>
          </p:nvPr>
        </p:nvSpPr>
        <p:spPr>
          <a:xfrm>
            <a:off x="609600" y="1029678"/>
            <a:ext cx="10972800" cy="1143000"/>
          </a:xfrm>
          <a:prstGeom prst="rect">
            <a:avLst/>
          </a:prstGeom>
        </p:spPr>
        <p:txBody>
          <a:bodyPr/>
          <a:lstStyle>
            <a:lvl1pPr>
              <a:defRPr>
                <a:solidFill>
                  <a:schemeClr val="accent1">
                    <a:lumMod val="75000"/>
                  </a:schemeClr>
                </a:solidFill>
              </a:defRPr>
            </a:lvl1pPr>
          </a:lstStyle>
          <a:p>
            <a:r>
              <a:rPr lang="en-US" dirty="0"/>
              <a:t>Click to edit Master title style</a:t>
            </a:r>
            <a:endParaRPr lang="en-CA" dirty="0"/>
          </a:p>
        </p:txBody>
      </p:sp>
      <p:sp>
        <p:nvSpPr>
          <p:cNvPr id="7" name="Content Placeholder 2"/>
          <p:cNvSpPr>
            <a:spLocks noGrp="1"/>
          </p:cNvSpPr>
          <p:nvPr>
            <p:ph idx="1"/>
          </p:nvPr>
        </p:nvSpPr>
        <p:spPr>
          <a:xfrm>
            <a:off x="609600" y="2172678"/>
            <a:ext cx="10972800" cy="4520684"/>
          </a:xfrm>
        </p:spPr>
        <p:txBody>
          <a:bodyPr/>
          <a:lstStyle>
            <a:lvl1pPr algn="just">
              <a:defRPr>
                <a:solidFill>
                  <a:srgbClr val="7B0052"/>
                </a:solidFill>
              </a:defRPr>
            </a:lvl1pPr>
            <a:lvl2pPr algn="just">
              <a:defRPr>
                <a:solidFill>
                  <a:schemeClr val="tx1"/>
                </a:solidFill>
              </a:defRPr>
            </a:lvl2pPr>
            <a:lvl3pPr algn="just">
              <a:defRPr/>
            </a:lvl3pPr>
            <a:lvl4pPr algn="just">
              <a:defRPr/>
            </a:lvl4pPr>
            <a:lvl5pPr algn="ju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909121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1" cap="all">
                <a:solidFill>
                  <a:srgbClr val="FFC000"/>
                </a:solidFill>
                <a:latin typeface="Arial" pitchFamily="34" charset="0"/>
                <a:cs typeface="Arial" pitchFamily="34" charset="0"/>
              </a:defRPr>
            </a:lvl1pPr>
          </a:lstStyle>
          <a:p>
            <a:r>
              <a:rPr lang="en-US"/>
              <a:t>Click to edit Master title style</a:t>
            </a:r>
            <a:endParaRPr lang="en-CA"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rgbClr val="5A687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D3C204-BFC8-40DF-BCA5-4BA5280D0F4D}" type="datetimeFigureOut">
              <a:rPr lang="en-CA" smtClean="0"/>
              <a:t>2025-11-10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4074211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16765"/>
            <a:ext cx="10972800" cy="1143000"/>
          </a:xfrm>
          <a:prstGeom prst="rect">
            <a:avLst/>
          </a:prstGeom>
        </p:spPr>
        <p:txBody>
          <a:bodyPr/>
          <a:lstStyle>
            <a:lvl1pPr>
              <a:defRPr>
                <a:solidFill>
                  <a:srgbClr val="FFC000"/>
                </a:solidFill>
                <a:latin typeface="Arial" pitchFamily="34" charset="0"/>
                <a:cs typeface="Arial" pitchFamily="34" charset="0"/>
              </a:defRPr>
            </a:lvl1pPr>
          </a:lstStyle>
          <a:p>
            <a:r>
              <a:rPr lang="en-US"/>
              <a:t>Click to edit Master title style</a:t>
            </a:r>
            <a:endParaRPr lang="en-CA" dirty="0"/>
          </a:p>
        </p:txBody>
      </p:sp>
      <p:sp>
        <p:nvSpPr>
          <p:cNvPr id="3" name="Content Placeholder 2"/>
          <p:cNvSpPr>
            <a:spLocks noGrp="1"/>
          </p:cNvSpPr>
          <p:nvPr>
            <p:ph sz="half" idx="1"/>
          </p:nvPr>
        </p:nvSpPr>
        <p:spPr>
          <a:xfrm>
            <a:off x="609600" y="2660915"/>
            <a:ext cx="5384800" cy="37052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2660915"/>
            <a:ext cx="5384800" cy="37052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60D3C204-BFC8-40DF-BCA5-4BA5280D0F4D}" type="datetimeFigureOut">
              <a:rPr lang="en-CA" smtClean="0"/>
              <a:t>2025-11-10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2196962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16765"/>
            <a:ext cx="10972800" cy="1143000"/>
          </a:xfrm>
          <a:prstGeom prst="rect">
            <a:avLst/>
          </a:prstGeom>
        </p:spPr>
        <p:txBody>
          <a:bodyPr/>
          <a:lstStyle>
            <a:lvl1pPr>
              <a:defRPr>
                <a:solidFill>
                  <a:srgbClr val="CC8004"/>
                </a:solidFill>
                <a:latin typeface="Arial" pitchFamily="34" charset="0"/>
                <a:cs typeface="Arial" pitchFamily="34" charset="0"/>
              </a:defRPr>
            </a:lvl1pPr>
          </a:lstStyle>
          <a:p>
            <a:r>
              <a:rPr lang="en-US"/>
              <a:t>Click to edit Master title style</a:t>
            </a:r>
            <a:endParaRPr lang="en-CA" dirty="0"/>
          </a:p>
        </p:txBody>
      </p:sp>
      <p:sp>
        <p:nvSpPr>
          <p:cNvPr id="3" name="Text Placeholder 2"/>
          <p:cNvSpPr>
            <a:spLocks noGrp="1"/>
          </p:cNvSpPr>
          <p:nvPr>
            <p:ph type="body" idx="1"/>
          </p:nvPr>
        </p:nvSpPr>
        <p:spPr>
          <a:xfrm>
            <a:off x="609600" y="2468893"/>
            <a:ext cx="5386917" cy="639763"/>
          </a:xfrm>
        </p:spPr>
        <p:txBody>
          <a:bodyPr anchor="b">
            <a:normAutofit/>
          </a:bodyPr>
          <a:lstStyle>
            <a:lvl1pPr marL="0" indent="0">
              <a:buNone/>
              <a:defRPr sz="2400" b="1">
                <a:solidFill>
                  <a:srgbClr val="5A687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3236979"/>
            <a:ext cx="5386917" cy="30723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6193369" y="2468893"/>
            <a:ext cx="5389033" cy="639763"/>
          </a:xfrm>
        </p:spPr>
        <p:txBody>
          <a:bodyPr anchor="b">
            <a:normAutofit/>
          </a:bodyPr>
          <a:lstStyle>
            <a:lvl1pPr marL="0" indent="0">
              <a:buNone/>
              <a:defRPr sz="2400" b="1">
                <a:solidFill>
                  <a:srgbClr val="5A687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3236979"/>
            <a:ext cx="5389033" cy="30723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60D3C204-BFC8-40DF-BCA5-4BA5280D0F4D}" type="datetimeFigureOut">
              <a:rPr lang="en-CA" smtClean="0"/>
              <a:t>2025-11-10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3481923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525344"/>
            <a:ext cx="12192000" cy="332656"/>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 name="Text Placeholder 2"/>
          <p:cNvSpPr>
            <a:spLocks noGrp="1"/>
          </p:cNvSpPr>
          <p:nvPr>
            <p:ph type="body" idx="1"/>
          </p:nvPr>
        </p:nvSpPr>
        <p:spPr>
          <a:xfrm>
            <a:off x="609600" y="1350335"/>
            <a:ext cx="10972800" cy="49589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609600" y="6525344"/>
            <a:ext cx="2844800" cy="332656"/>
          </a:xfrm>
          <a:prstGeom prst="rect">
            <a:avLst/>
          </a:prstGeom>
        </p:spPr>
        <p:txBody>
          <a:bodyPr vert="horz" lIns="91440" tIns="45720" rIns="91440" bIns="45720" rtlCol="0" anchor="ctr"/>
          <a:lstStyle>
            <a:lvl1pPr algn="l">
              <a:defRPr sz="1333">
                <a:solidFill>
                  <a:schemeClr val="bg1"/>
                </a:solidFill>
                <a:latin typeface="Arial" pitchFamily="34" charset="0"/>
                <a:cs typeface="Arial" pitchFamily="34" charset="0"/>
              </a:defRPr>
            </a:lvl1pPr>
          </a:lstStyle>
          <a:p>
            <a:fld id="{60D3C204-BFC8-40DF-BCA5-4BA5280D0F4D}" type="datetimeFigureOut">
              <a:rPr lang="en-CA" smtClean="0"/>
              <a:pPr/>
              <a:t>2025-11-10</a:t>
            </a:fld>
            <a:endParaRPr lang="en-CA" dirty="0"/>
          </a:p>
        </p:txBody>
      </p:sp>
      <p:sp>
        <p:nvSpPr>
          <p:cNvPr id="5" name="Footer Placeholder 4"/>
          <p:cNvSpPr>
            <a:spLocks noGrp="1"/>
          </p:cNvSpPr>
          <p:nvPr>
            <p:ph type="ftr" sz="quarter" idx="3"/>
          </p:nvPr>
        </p:nvSpPr>
        <p:spPr>
          <a:xfrm>
            <a:off x="4165600" y="6525344"/>
            <a:ext cx="3860800" cy="332656"/>
          </a:xfrm>
          <a:prstGeom prst="rect">
            <a:avLst/>
          </a:prstGeom>
        </p:spPr>
        <p:txBody>
          <a:bodyPr vert="horz" lIns="91440" tIns="45720" rIns="91440" bIns="45720" rtlCol="0" anchor="ctr"/>
          <a:lstStyle>
            <a:lvl1pPr algn="ctr">
              <a:defRPr sz="1333">
                <a:solidFill>
                  <a:schemeClr val="bg1"/>
                </a:solidFill>
                <a:latin typeface="Arial" pitchFamily="34" charset="0"/>
                <a:cs typeface="Arial" pitchFamily="34" charset="0"/>
              </a:defRPr>
            </a:lvl1pPr>
          </a:lstStyle>
          <a:p>
            <a:r>
              <a:rPr lang="en-US" dirty="0"/>
              <a:t>Footer</a:t>
            </a:r>
            <a:endParaRPr lang="en-CA" dirty="0"/>
          </a:p>
        </p:txBody>
      </p:sp>
      <p:sp>
        <p:nvSpPr>
          <p:cNvPr id="6" name="Slide Number Placeholder 5"/>
          <p:cNvSpPr>
            <a:spLocks noGrp="1"/>
          </p:cNvSpPr>
          <p:nvPr>
            <p:ph type="sldNum" sz="quarter" idx="4"/>
          </p:nvPr>
        </p:nvSpPr>
        <p:spPr>
          <a:xfrm>
            <a:off x="8737600" y="6525344"/>
            <a:ext cx="2844800" cy="332656"/>
          </a:xfrm>
          <a:prstGeom prst="rect">
            <a:avLst/>
          </a:prstGeom>
        </p:spPr>
        <p:txBody>
          <a:bodyPr vert="horz" lIns="91440" tIns="45720" rIns="91440" bIns="45720" rtlCol="0" anchor="ctr"/>
          <a:lstStyle>
            <a:lvl1pPr algn="r">
              <a:defRPr sz="1333">
                <a:solidFill>
                  <a:schemeClr val="bg1"/>
                </a:solidFill>
                <a:latin typeface="Arial" pitchFamily="34" charset="0"/>
                <a:cs typeface="Arial" pitchFamily="34" charset="0"/>
              </a:defRPr>
            </a:lvl1pPr>
          </a:lstStyle>
          <a:p>
            <a:fld id="{3FF909EE-2C65-48BC-95E5-26F3591A45A6}" type="slidenum">
              <a:rPr lang="en-CA" smtClean="0"/>
              <a:pPr/>
              <a:t>‹#›</a:t>
            </a:fld>
            <a:endParaRPr lang="en-CA" dirty="0"/>
          </a:p>
        </p:txBody>
      </p:sp>
      <p:grpSp>
        <p:nvGrpSpPr>
          <p:cNvPr id="9" name="Group 8">
            <a:extLst>
              <a:ext uri="{FF2B5EF4-FFF2-40B4-BE49-F238E27FC236}">
                <a16:creationId xmlns:a16="http://schemas.microsoft.com/office/drawing/2014/main" id="{F57415EF-2296-2A56-5EA0-E40EE21EA8B8}"/>
              </a:ext>
            </a:extLst>
          </p:cNvPr>
          <p:cNvGrpSpPr/>
          <p:nvPr userDrawn="1"/>
        </p:nvGrpSpPr>
        <p:grpSpPr>
          <a:xfrm>
            <a:off x="8" y="31"/>
            <a:ext cx="12195524" cy="1067048"/>
            <a:chOff x="8" y="31"/>
            <a:chExt cx="12195524" cy="1067048"/>
          </a:xfrm>
        </p:grpSpPr>
        <p:pic>
          <p:nvPicPr>
            <p:cNvPr id="8" name="Picture 7"/>
            <p:cNvPicPr>
              <a:picLocks noChangeAspect="1"/>
            </p:cNvPicPr>
            <p:nvPr/>
          </p:nvPicPr>
          <p:blipFill>
            <a:blip r:embed="rId23">
              <a:extLst>
                <a:ext uri="{28A0092B-C50C-407E-A947-70E740481C1C}">
                  <a14:useLocalDpi xmlns:a14="http://schemas.microsoft.com/office/drawing/2010/main" val="0"/>
                </a:ext>
              </a:extLst>
            </a:blip>
            <a:srcRect b="24460"/>
            <a:stretch>
              <a:fillRect/>
            </a:stretch>
          </p:blipFill>
          <p:spPr>
            <a:xfrm>
              <a:off x="8" y="31"/>
              <a:ext cx="9900000" cy="796074"/>
            </a:xfrm>
            <a:prstGeom prst="rect">
              <a:avLst/>
            </a:prstGeom>
          </p:spPr>
        </p:pic>
        <p:pic>
          <p:nvPicPr>
            <p:cNvPr id="2" name="Picture 1">
              <a:extLst>
                <a:ext uri="{FF2B5EF4-FFF2-40B4-BE49-F238E27FC236}">
                  <a16:creationId xmlns:a16="http://schemas.microsoft.com/office/drawing/2014/main" id="{3BB37817-624A-A01D-9FD9-FCF20DF6779C}"/>
                </a:ext>
              </a:extLst>
            </p:cNvPr>
            <p:cNvPicPr>
              <a:picLocks noChangeAspect="1"/>
            </p:cNvPicPr>
            <p:nvPr userDrawn="1"/>
          </p:nvPicPr>
          <p:blipFill>
            <a:blip r:embed="rId23">
              <a:extLst>
                <a:ext uri="{28A0092B-C50C-407E-A947-70E740481C1C}">
                  <a14:useLocalDpi xmlns:a14="http://schemas.microsoft.com/office/drawing/2010/main" val="0"/>
                </a:ext>
              </a:extLst>
            </a:blip>
            <a:srcRect t="74570"/>
            <a:stretch>
              <a:fillRect/>
            </a:stretch>
          </p:blipFill>
          <p:spPr>
            <a:xfrm>
              <a:off x="3545" y="734423"/>
              <a:ext cx="12191987" cy="332656"/>
            </a:xfrm>
            <a:prstGeom prst="rect">
              <a:avLst/>
            </a:prstGeom>
          </p:spPr>
        </p:pic>
      </p:grpSp>
    </p:spTree>
    <p:extLst>
      <p:ext uri="{BB962C8B-B14F-4D97-AF65-F5344CB8AC3E}">
        <p14:creationId xmlns:p14="http://schemas.microsoft.com/office/powerpoint/2010/main" val="425624247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Webdings" panose="05030102010509060703" pitchFamily="18" charset="2"/>
        <a:buChar char="ñ"/>
        <a:defRPr sz="4267" kern="1200">
          <a:solidFill>
            <a:srgbClr val="A74233"/>
          </a:solidFill>
          <a:latin typeface="Arial" pitchFamily="34" charset="0"/>
          <a:ea typeface="+mn-ea"/>
          <a:cs typeface="Arial" pitchFamily="34" charset="0"/>
        </a:defRPr>
      </a:lvl1pPr>
      <a:lvl2pPr marL="990575" indent="-380990" algn="l" defTabSz="1219170" rtl="0" eaLnBrk="1" latinLnBrk="0" hangingPunct="1">
        <a:spcBef>
          <a:spcPct val="20000"/>
        </a:spcBef>
        <a:buFont typeface="Webdings" panose="05030102010509060703" pitchFamily="18" charset="2"/>
        <a:buChar char="ñ"/>
        <a:defRPr sz="3733" kern="1200">
          <a:solidFill>
            <a:schemeClr val="tx1"/>
          </a:solidFill>
          <a:latin typeface="Arial" pitchFamily="34" charset="0"/>
          <a:ea typeface="+mn-ea"/>
          <a:cs typeface="Arial" pitchFamily="34" charset="0"/>
        </a:defRPr>
      </a:lvl2pPr>
      <a:lvl3pPr marL="1523962" indent="-304792" algn="l" defTabSz="1219170" rtl="0" eaLnBrk="1" latinLnBrk="0" hangingPunct="1">
        <a:spcBef>
          <a:spcPct val="20000"/>
        </a:spcBef>
        <a:buFont typeface="Webdings" panose="05030102010509060703" pitchFamily="18" charset="2"/>
        <a:buChar char="ñ"/>
        <a:defRPr sz="3200" kern="1200">
          <a:solidFill>
            <a:srgbClr val="5A6870"/>
          </a:solidFill>
          <a:latin typeface="Arial" pitchFamily="34" charset="0"/>
          <a:ea typeface="+mn-ea"/>
          <a:cs typeface="Arial" pitchFamily="34" charset="0"/>
        </a:defRPr>
      </a:lvl3pPr>
      <a:lvl4pPr marL="2133547" indent="-304792" algn="l" defTabSz="1219170" rtl="0" eaLnBrk="1" latinLnBrk="0" hangingPunct="1">
        <a:spcBef>
          <a:spcPct val="20000"/>
        </a:spcBef>
        <a:buFont typeface="Webdings" panose="05030102010509060703" pitchFamily="18" charset="2"/>
        <a:buChar char="ñ"/>
        <a:defRPr sz="2667" kern="1200">
          <a:solidFill>
            <a:srgbClr val="5A6870"/>
          </a:solidFill>
          <a:latin typeface="Arial" pitchFamily="34" charset="0"/>
          <a:ea typeface="+mn-ea"/>
          <a:cs typeface="Arial" pitchFamily="34" charset="0"/>
        </a:defRPr>
      </a:lvl4pPr>
      <a:lvl5pPr marL="2743131" indent="-304792" algn="l" defTabSz="1219170" rtl="0" eaLnBrk="1" latinLnBrk="0" hangingPunct="1">
        <a:spcBef>
          <a:spcPct val="20000"/>
        </a:spcBef>
        <a:buFont typeface="Webdings" panose="05030102010509060703" pitchFamily="18" charset="2"/>
        <a:buChar char="ñ"/>
        <a:defRPr sz="2667" kern="1200">
          <a:solidFill>
            <a:srgbClr val="5A6870"/>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70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F0141-4C16-309A-9FA2-26B42F4BC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797462-6C73-D9E0-513A-2A3A89D03A5B}"/>
              </a:ext>
            </a:extLst>
          </p:cNvPr>
          <p:cNvSpPr>
            <a:spLocks noGrp="1"/>
          </p:cNvSpPr>
          <p:nvPr>
            <p:ph type="title"/>
          </p:nvPr>
        </p:nvSpPr>
        <p:spPr/>
        <p:txBody>
          <a:bodyPr/>
          <a:lstStyle/>
          <a:p>
            <a:r>
              <a:rPr lang="en-GB" noProof="0" dirty="0"/>
              <a:t>Annex 9 (Facilitation) – Key SARPs</a:t>
            </a:r>
          </a:p>
        </p:txBody>
      </p:sp>
      <p:sp>
        <p:nvSpPr>
          <p:cNvPr id="3" name="Content Placeholder 2">
            <a:extLst>
              <a:ext uri="{FF2B5EF4-FFF2-40B4-BE49-F238E27FC236}">
                <a16:creationId xmlns:a16="http://schemas.microsoft.com/office/drawing/2014/main" id="{4C902A47-AA58-6050-DEFE-19D2B55302F5}"/>
              </a:ext>
            </a:extLst>
          </p:cNvPr>
          <p:cNvSpPr>
            <a:spLocks noGrp="1"/>
          </p:cNvSpPr>
          <p:nvPr>
            <p:ph idx="1"/>
          </p:nvPr>
        </p:nvSpPr>
        <p:spPr>
          <a:xfrm>
            <a:off x="1074420" y="2236477"/>
            <a:ext cx="10081260" cy="4443194"/>
          </a:xfrm>
        </p:spPr>
        <p:txBody>
          <a:bodyPr>
            <a:normAutofit/>
          </a:bodyPr>
          <a:lstStyle/>
          <a:p>
            <a:pPr>
              <a:buFont typeface="Arial" panose="020B0604020202020204" pitchFamily="34" charset="0"/>
              <a:buChar char="•"/>
            </a:pPr>
            <a:r>
              <a:rPr lang="en-GB" noProof="0" dirty="0">
                <a:solidFill>
                  <a:schemeClr val="tx1"/>
                </a:solidFill>
              </a:rPr>
              <a:t>Return of remains and personal effects (8.42)</a:t>
            </a:r>
          </a:p>
          <a:p>
            <a:pPr>
              <a:buFont typeface="Arial" panose="020B0604020202020204" pitchFamily="34" charset="0"/>
              <a:buChar char="•"/>
            </a:pPr>
            <a:r>
              <a:rPr lang="en-GB" noProof="0" dirty="0">
                <a:solidFill>
                  <a:schemeClr val="tx1"/>
                </a:solidFill>
              </a:rPr>
              <a:t>States shall establish family assistance legislation (8.43)</a:t>
            </a:r>
          </a:p>
          <a:p>
            <a:pPr>
              <a:buFont typeface="Arial" panose="020B0604020202020204" pitchFamily="34" charset="0"/>
              <a:buChar char="•"/>
            </a:pPr>
            <a:r>
              <a:rPr lang="en-GB" noProof="0" dirty="0">
                <a:solidFill>
                  <a:schemeClr val="tx1"/>
                </a:solidFill>
              </a:rPr>
              <a:t>Ensure aircraft and airport operators develop appropriate assistance plans (8.44)</a:t>
            </a:r>
          </a:p>
        </p:txBody>
      </p:sp>
    </p:spTree>
    <p:extLst>
      <p:ext uri="{BB962C8B-B14F-4D97-AF65-F5344CB8AC3E}">
        <p14:creationId xmlns:p14="http://schemas.microsoft.com/office/powerpoint/2010/main" val="1304122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FC519-4DB4-4725-459F-8CA8A87BC3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262D8-4C51-F406-56E9-BBEE0F5B9A63}"/>
              </a:ext>
            </a:extLst>
          </p:cNvPr>
          <p:cNvSpPr>
            <a:spLocks noGrp="1"/>
          </p:cNvSpPr>
          <p:nvPr>
            <p:ph type="title"/>
          </p:nvPr>
        </p:nvSpPr>
        <p:spPr>
          <a:xfrm>
            <a:off x="60960" y="902971"/>
            <a:ext cx="12070080" cy="1005840"/>
          </a:xfrm>
        </p:spPr>
        <p:txBody>
          <a:bodyPr/>
          <a:lstStyle/>
          <a:p>
            <a:r>
              <a:rPr lang="en-GB" noProof="0" dirty="0"/>
              <a:t>Agenda</a:t>
            </a:r>
          </a:p>
        </p:txBody>
      </p:sp>
      <p:sp>
        <p:nvSpPr>
          <p:cNvPr id="3" name="Content Placeholder 2">
            <a:extLst>
              <a:ext uri="{FF2B5EF4-FFF2-40B4-BE49-F238E27FC236}">
                <a16:creationId xmlns:a16="http://schemas.microsoft.com/office/drawing/2014/main" id="{B4EB9502-7286-D77C-431C-9F2C65BA07A8}"/>
              </a:ext>
            </a:extLst>
          </p:cNvPr>
          <p:cNvSpPr>
            <a:spLocks noGrp="1"/>
          </p:cNvSpPr>
          <p:nvPr>
            <p:ph idx="1"/>
          </p:nvPr>
        </p:nvSpPr>
        <p:spPr>
          <a:xfrm>
            <a:off x="1108710" y="2011680"/>
            <a:ext cx="10001250" cy="4667991"/>
          </a:xfrm>
        </p:spPr>
        <p:txBody>
          <a:bodyPr>
            <a:normAutofit fontScale="77500" lnSpcReduction="20000"/>
          </a:bodyPr>
          <a:lstStyle/>
          <a:p>
            <a:pPr>
              <a:lnSpc>
                <a:spcPct val="120000"/>
              </a:lnSpc>
              <a:spcBef>
                <a:spcPts val="0"/>
              </a:spcBef>
              <a:spcAft>
                <a:spcPts val="400"/>
              </a:spcAft>
            </a:pPr>
            <a:r>
              <a:rPr lang="en-GB" sz="3700" noProof="0" dirty="0">
                <a:solidFill>
                  <a:schemeClr val="bg1">
                    <a:lumMod val="85000"/>
                  </a:schemeClr>
                </a:solidFill>
              </a:rPr>
              <a:t>Humanitarian Imperative and Legal Duties</a:t>
            </a:r>
          </a:p>
          <a:p>
            <a:pPr>
              <a:lnSpc>
                <a:spcPct val="120000"/>
              </a:lnSpc>
              <a:spcBef>
                <a:spcPts val="0"/>
              </a:spcBef>
              <a:spcAft>
                <a:spcPts val="400"/>
              </a:spcAft>
            </a:pPr>
            <a:r>
              <a:rPr lang="en-GB" sz="3700" noProof="0" dirty="0">
                <a:solidFill>
                  <a:schemeClr val="bg1">
                    <a:lumMod val="85000"/>
                  </a:schemeClr>
                </a:solidFill>
              </a:rPr>
              <a:t>ICAO Standards and Recommended Practices – Annex 9</a:t>
            </a:r>
            <a:endParaRPr lang="en-GB" sz="3700" noProof="0" dirty="0"/>
          </a:p>
          <a:p>
            <a:pPr>
              <a:lnSpc>
                <a:spcPct val="120000"/>
              </a:lnSpc>
              <a:spcBef>
                <a:spcPts val="0"/>
              </a:spcBef>
              <a:spcAft>
                <a:spcPts val="400"/>
              </a:spcAft>
            </a:pPr>
            <a:r>
              <a:rPr lang="en-GB" sz="3700" noProof="0" dirty="0"/>
              <a:t>ICAO Policy and Manual Guidance</a:t>
            </a:r>
          </a:p>
          <a:p>
            <a:pPr>
              <a:lnSpc>
                <a:spcPct val="120000"/>
              </a:lnSpc>
              <a:spcBef>
                <a:spcPts val="0"/>
              </a:spcBef>
              <a:spcAft>
                <a:spcPts val="400"/>
              </a:spcAft>
            </a:pPr>
            <a:r>
              <a:rPr lang="en-GB" sz="3700" noProof="0" dirty="0">
                <a:solidFill>
                  <a:schemeClr val="bg1">
                    <a:lumMod val="85000"/>
                  </a:schemeClr>
                </a:solidFill>
              </a:rPr>
              <a:t>The State’s Obligation to Establish and Coordinate a Family Assistance System</a:t>
            </a:r>
          </a:p>
          <a:p>
            <a:pPr>
              <a:lnSpc>
                <a:spcPct val="120000"/>
              </a:lnSpc>
              <a:spcBef>
                <a:spcPts val="0"/>
              </a:spcBef>
              <a:spcAft>
                <a:spcPts val="400"/>
              </a:spcAft>
            </a:pPr>
            <a:r>
              <a:rPr lang="en-GB" sz="3700" noProof="0" dirty="0">
                <a:solidFill>
                  <a:schemeClr val="bg1">
                    <a:lumMod val="85000"/>
                  </a:schemeClr>
                </a:solidFill>
              </a:rPr>
              <a:t>Roles of Key Stakeholders and International Participation</a:t>
            </a:r>
          </a:p>
          <a:p>
            <a:pPr>
              <a:lnSpc>
                <a:spcPct val="120000"/>
              </a:lnSpc>
              <a:spcBef>
                <a:spcPts val="0"/>
              </a:spcBef>
              <a:spcAft>
                <a:spcPts val="400"/>
              </a:spcAft>
            </a:pPr>
            <a:r>
              <a:rPr lang="en-GB" sz="3700" noProof="0" dirty="0">
                <a:solidFill>
                  <a:schemeClr val="bg1">
                    <a:lumMod val="85000"/>
                  </a:schemeClr>
                </a:solidFill>
              </a:rPr>
              <a:t>The OECS Context – The Role of Coordination</a:t>
            </a:r>
          </a:p>
          <a:p>
            <a:pPr>
              <a:lnSpc>
                <a:spcPct val="120000"/>
              </a:lnSpc>
              <a:spcBef>
                <a:spcPts val="0"/>
              </a:spcBef>
              <a:spcAft>
                <a:spcPts val="400"/>
              </a:spcAft>
            </a:pPr>
            <a:r>
              <a:rPr lang="en-GB" sz="3700" noProof="0" dirty="0">
                <a:solidFill>
                  <a:schemeClr val="bg1">
                    <a:lumMod val="85000"/>
                  </a:schemeClr>
                </a:solidFill>
              </a:rPr>
              <a:t>Legislative and Policy Requirements</a:t>
            </a:r>
          </a:p>
          <a:p>
            <a:pPr>
              <a:lnSpc>
                <a:spcPct val="120000"/>
              </a:lnSpc>
              <a:spcBef>
                <a:spcPts val="0"/>
              </a:spcBef>
              <a:spcAft>
                <a:spcPts val="400"/>
              </a:spcAft>
            </a:pPr>
            <a:r>
              <a:rPr lang="en-GB" sz="3700" noProof="0" dirty="0">
                <a:solidFill>
                  <a:schemeClr val="bg1">
                    <a:lumMod val="85000"/>
                  </a:schemeClr>
                </a:solidFill>
              </a:rPr>
              <a:t>Implementation and Good Practices</a:t>
            </a:r>
          </a:p>
        </p:txBody>
      </p:sp>
    </p:spTree>
    <p:extLst>
      <p:ext uri="{BB962C8B-B14F-4D97-AF65-F5344CB8AC3E}">
        <p14:creationId xmlns:p14="http://schemas.microsoft.com/office/powerpoint/2010/main" val="40809360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D422D-B831-D2A9-4C79-1CF0B0DAA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17F97-37B8-514A-7734-E8F9A470D045}"/>
              </a:ext>
            </a:extLst>
          </p:cNvPr>
          <p:cNvSpPr>
            <a:spLocks noGrp="1"/>
          </p:cNvSpPr>
          <p:nvPr>
            <p:ph type="title"/>
          </p:nvPr>
        </p:nvSpPr>
        <p:spPr/>
        <p:txBody>
          <a:bodyPr/>
          <a:lstStyle/>
          <a:p>
            <a:r>
              <a:rPr lang="en-GB" noProof="0" dirty="0"/>
              <a:t>Doc 9998 – ICAO Policy</a:t>
            </a:r>
          </a:p>
        </p:txBody>
      </p:sp>
      <p:sp>
        <p:nvSpPr>
          <p:cNvPr id="3" name="Content Placeholder 2">
            <a:extLst>
              <a:ext uri="{FF2B5EF4-FFF2-40B4-BE49-F238E27FC236}">
                <a16:creationId xmlns:a16="http://schemas.microsoft.com/office/drawing/2014/main" id="{AB0A80FA-225F-70A8-D2EB-8EFFE412F9C0}"/>
              </a:ext>
            </a:extLst>
          </p:cNvPr>
          <p:cNvSpPr>
            <a:spLocks noGrp="1"/>
          </p:cNvSpPr>
          <p:nvPr>
            <p:ph idx="1"/>
          </p:nvPr>
        </p:nvSpPr>
        <p:spPr>
          <a:xfrm>
            <a:off x="1074420" y="2236477"/>
            <a:ext cx="10081260" cy="4443194"/>
          </a:xfrm>
        </p:spPr>
        <p:txBody>
          <a:bodyPr/>
          <a:lstStyle/>
          <a:p>
            <a:pPr>
              <a:buFont typeface="Arial" panose="020B0604020202020204" pitchFamily="34" charset="0"/>
              <a:buChar char="•"/>
            </a:pPr>
            <a:r>
              <a:rPr lang="en-GB" noProof="0" dirty="0">
                <a:solidFill>
                  <a:schemeClr val="tx1"/>
                </a:solidFill>
              </a:rPr>
              <a:t>Framework for State readiness</a:t>
            </a:r>
          </a:p>
          <a:p>
            <a:pPr>
              <a:buFont typeface="Arial" panose="020B0604020202020204" pitchFamily="34" charset="0"/>
              <a:buChar char="•"/>
            </a:pPr>
            <a:r>
              <a:rPr lang="en-GB" noProof="0" dirty="0">
                <a:solidFill>
                  <a:schemeClr val="tx1"/>
                </a:solidFill>
              </a:rPr>
              <a:t>Defines responsibilities (State, operator, NGOs, airports)</a:t>
            </a:r>
          </a:p>
          <a:p>
            <a:pPr>
              <a:buFont typeface="Arial" panose="020B0604020202020204" pitchFamily="34" charset="0"/>
              <a:buChar char="•"/>
            </a:pPr>
            <a:r>
              <a:rPr lang="en-GB" noProof="0" dirty="0">
                <a:solidFill>
                  <a:schemeClr val="tx1"/>
                </a:solidFill>
              </a:rPr>
              <a:t>Emphasises timeliness and coordination</a:t>
            </a:r>
          </a:p>
        </p:txBody>
      </p:sp>
      <p:pic>
        <p:nvPicPr>
          <p:cNvPr id="5" name="Picture 4" descr="A person talking on the phone&#10;&#10;AI-generated content may be incorrect.">
            <a:extLst>
              <a:ext uri="{FF2B5EF4-FFF2-40B4-BE49-F238E27FC236}">
                <a16:creationId xmlns:a16="http://schemas.microsoft.com/office/drawing/2014/main" id="{2F064472-BD1C-FA0A-69D5-5A07CB52B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46" y="5082136"/>
            <a:ext cx="2238555" cy="1492370"/>
          </a:xfrm>
          <a:prstGeom prst="rect">
            <a:avLst/>
          </a:prstGeom>
        </p:spPr>
      </p:pic>
    </p:spTree>
    <p:extLst>
      <p:ext uri="{BB962C8B-B14F-4D97-AF65-F5344CB8AC3E}">
        <p14:creationId xmlns:p14="http://schemas.microsoft.com/office/powerpoint/2010/main" val="3710863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2B38A-20A2-3ED9-0837-8C2C242D1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3EFB5-ECFE-D4CF-839A-F4EC33479011}"/>
              </a:ext>
            </a:extLst>
          </p:cNvPr>
          <p:cNvSpPr>
            <a:spLocks noGrp="1"/>
          </p:cNvSpPr>
          <p:nvPr>
            <p:ph type="title"/>
          </p:nvPr>
        </p:nvSpPr>
        <p:spPr/>
        <p:txBody>
          <a:bodyPr/>
          <a:lstStyle/>
          <a:p>
            <a:r>
              <a:rPr lang="en-GB" noProof="0" dirty="0"/>
              <a:t>Doc 9973 – ICAO Manual</a:t>
            </a:r>
          </a:p>
        </p:txBody>
      </p:sp>
      <p:sp>
        <p:nvSpPr>
          <p:cNvPr id="3" name="Content Placeholder 2">
            <a:extLst>
              <a:ext uri="{FF2B5EF4-FFF2-40B4-BE49-F238E27FC236}">
                <a16:creationId xmlns:a16="http://schemas.microsoft.com/office/drawing/2014/main" id="{820851DB-7832-D2E8-A2D8-210F5D42DC9B}"/>
              </a:ext>
            </a:extLst>
          </p:cNvPr>
          <p:cNvSpPr>
            <a:spLocks noGrp="1"/>
          </p:cNvSpPr>
          <p:nvPr>
            <p:ph idx="1"/>
          </p:nvPr>
        </p:nvSpPr>
        <p:spPr>
          <a:xfrm>
            <a:off x="1074420" y="2236477"/>
            <a:ext cx="10081260" cy="4443194"/>
          </a:xfrm>
        </p:spPr>
        <p:txBody>
          <a:bodyPr/>
          <a:lstStyle/>
          <a:p>
            <a:pPr>
              <a:buFont typeface="Arial" panose="020B0604020202020204" pitchFamily="34" charset="0"/>
              <a:buChar char="•"/>
            </a:pPr>
            <a:r>
              <a:rPr lang="en-GB" noProof="0" dirty="0">
                <a:solidFill>
                  <a:schemeClr val="tx1"/>
                </a:solidFill>
              </a:rPr>
              <a:t>Guidance on services: counselling, medical care, financial help</a:t>
            </a:r>
          </a:p>
          <a:p>
            <a:pPr>
              <a:buFont typeface="Arial" panose="020B0604020202020204" pitchFamily="34" charset="0"/>
              <a:buChar char="•"/>
            </a:pPr>
            <a:r>
              <a:rPr lang="en-GB" noProof="0" dirty="0">
                <a:solidFill>
                  <a:schemeClr val="tx1"/>
                </a:solidFill>
              </a:rPr>
              <a:t>Handling of personal effects</a:t>
            </a:r>
          </a:p>
          <a:p>
            <a:pPr>
              <a:buFont typeface="Arial" panose="020B0604020202020204" pitchFamily="34" charset="0"/>
              <a:buChar char="•"/>
            </a:pPr>
            <a:r>
              <a:rPr lang="en-GB" noProof="0" dirty="0">
                <a:solidFill>
                  <a:schemeClr val="tx1"/>
                </a:solidFill>
              </a:rPr>
              <a:t>Respect for cultural and religious considerations</a:t>
            </a:r>
          </a:p>
          <a:p>
            <a:pPr>
              <a:buFont typeface="Arial" panose="020B0604020202020204" pitchFamily="34" charset="0"/>
              <a:buChar char="•"/>
            </a:pPr>
            <a:r>
              <a:rPr lang="en-GB" noProof="0" dirty="0">
                <a:solidFill>
                  <a:schemeClr val="tx1"/>
                </a:solidFill>
              </a:rPr>
              <a:t>Communication and privacy</a:t>
            </a:r>
          </a:p>
        </p:txBody>
      </p:sp>
      <p:pic>
        <p:nvPicPr>
          <p:cNvPr id="5" name="Picture 4" descr="A cartoon of two people with luggage and a plane&#10;&#10;AI-generated content may be incorrect.">
            <a:extLst>
              <a:ext uri="{FF2B5EF4-FFF2-40B4-BE49-F238E27FC236}">
                <a16:creationId xmlns:a16="http://schemas.microsoft.com/office/drawing/2014/main" id="{EFD037F6-0366-BCA9-BF1F-0942D192D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703" y="4995872"/>
            <a:ext cx="2497347" cy="1664898"/>
          </a:xfrm>
          <a:prstGeom prst="rect">
            <a:avLst/>
          </a:prstGeom>
        </p:spPr>
      </p:pic>
    </p:spTree>
    <p:extLst>
      <p:ext uri="{BB962C8B-B14F-4D97-AF65-F5344CB8AC3E}">
        <p14:creationId xmlns:p14="http://schemas.microsoft.com/office/powerpoint/2010/main" val="2475857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3CA76-3788-5A6C-F00D-883B8E3E40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5B3AD-D98C-D3E6-FF05-ED8256E1B970}"/>
              </a:ext>
            </a:extLst>
          </p:cNvPr>
          <p:cNvSpPr>
            <a:spLocks noGrp="1"/>
          </p:cNvSpPr>
          <p:nvPr>
            <p:ph type="title"/>
          </p:nvPr>
        </p:nvSpPr>
        <p:spPr>
          <a:xfrm>
            <a:off x="60960" y="902971"/>
            <a:ext cx="12070080" cy="1005840"/>
          </a:xfrm>
        </p:spPr>
        <p:txBody>
          <a:bodyPr/>
          <a:lstStyle/>
          <a:p>
            <a:r>
              <a:rPr lang="en-GB" noProof="0" dirty="0"/>
              <a:t>Agenda</a:t>
            </a:r>
          </a:p>
        </p:txBody>
      </p:sp>
      <p:sp>
        <p:nvSpPr>
          <p:cNvPr id="3" name="Content Placeholder 2">
            <a:extLst>
              <a:ext uri="{FF2B5EF4-FFF2-40B4-BE49-F238E27FC236}">
                <a16:creationId xmlns:a16="http://schemas.microsoft.com/office/drawing/2014/main" id="{A7EC1384-5A07-27D9-6134-73C3C0BAC0E7}"/>
              </a:ext>
            </a:extLst>
          </p:cNvPr>
          <p:cNvSpPr>
            <a:spLocks noGrp="1"/>
          </p:cNvSpPr>
          <p:nvPr>
            <p:ph idx="1"/>
          </p:nvPr>
        </p:nvSpPr>
        <p:spPr>
          <a:xfrm>
            <a:off x="1108710" y="2011680"/>
            <a:ext cx="10001250" cy="4667991"/>
          </a:xfrm>
        </p:spPr>
        <p:txBody>
          <a:bodyPr>
            <a:normAutofit fontScale="77500" lnSpcReduction="20000"/>
          </a:bodyPr>
          <a:lstStyle/>
          <a:p>
            <a:pPr>
              <a:lnSpc>
                <a:spcPct val="120000"/>
              </a:lnSpc>
              <a:spcBef>
                <a:spcPts val="0"/>
              </a:spcBef>
              <a:spcAft>
                <a:spcPts val="400"/>
              </a:spcAft>
            </a:pPr>
            <a:r>
              <a:rPr lang="en-GB" sz="3700" noProof="0" dirty="0">
                <a:solidFill>
                  <a:schemeClr val="bg1">
                    <a:lumMod val="85000"/>
                  </a:schemeClr>
                </a:solidFill>
              </a:rPr>
              <a:t>Humanitarian Imperative and Legal Duties</a:t>
            </a:r>
          </a:p>
          <a:p>
            <a:pPr>
              <a:lnSpc>
                <a:spcPct val="120000"/>
              </a:lnSpc>
              <a:spcBef>
                <a:spcPts val="0"/>
              </a:spcBef>
              <a:spcAft>
                <a:spcPts val="400"/>
              </a:spcAft>
            </a:pPr>
            <a:r>
              <a:rPr lang="en-GB" sz="3700" noProof="0" dirty="0">
                <a:solidFill>
                  <a:schemeClr val="bg1">
                    <a:lumMod val="85000"/>
                  </a:schemeClr>
                </a:solidFill>
              </a:rPr>
              <a:t>ICAO Standards and Recommended Practices – Annex 9</a:t>
            </a:r>
          </a:p>
          <a:p>
            <a:pPr>
              <a:lnSpc>
                <a:spcPct val="120000"/>
              </a:lnSpc>
              <a:spcBef>
                <a:spcPts val="0"/>
              </a:spcBef>
              <a:spcAft>
                <a:spcPts val="400"/>
              </a:spcAft>
            </a:pPr>
            <a:r>
              <a:rPr lang="en-GB" sz="3700" noProof="0" dirty="0">
                <a:solidFill>
                  <a:schemeClr val="bg1">
                    <a:lumMod val="85000"/>
                  </a:schemeClr>
                </a:solidFill>
              </a:rPr>
              <a:t>ICAO Policy and Manual Guidance</a:t>
            </a:r>
          </a:p>
          <a:p>
            <a:pPr>
              <a:lnSpc>
                <a:spcPct val="120000"/>
              </a:lnSpc>
              <a:spcBef>
                <a:spcPts val="0"/>
              </a:spcBef>
              <a:spcAft>
                <a:spcPts val="400"/>
              </a:spcAft>
            </a:pPr>
            <a:r>
              <a:rPr lang="en-GB" sz="3700" noProof="0" dirty="0"/>
              <a:t>The State’s Obligation to Establish and Coordinate a Family Assistance System</a:t>
            </a:r>
          </a:p>
          <a:p>
            <a:pPr>
              <a:lnSpc>
                <a:spcPct val="120000"/>
              </a:lnSpc>
              <a:spcBef>
                <a:spcPts val="0"/>
              </a:spcBef>
              <a:spcAft>
                <a:spcPts val="400"/>
              </a:spcAft>
            </a:pPr>
            <a:r>
              <a:rPr lang="en-GB" sz="3700" noProof="0" dirty="0">
                <a:solidFill>
                  <a:schemeClr val="bg1">
                    <a:lumMod val="85000"/>
                  </a:schemeClr>
                </a:solidFill>
              </a:rPr>
              <a:t>Roles of Key Stakeholders and International Participation</a:t>
            </a:r>
          </a:p>
          <a:p>
            <a:pPr>
              <a:lnSpc>
                <a:spcPct val="120000"/>
              </a:lnSpc>
              <a:spcBef>
                <a:spcPts val="0"/>
              </a:spcBef>
              <a:spcAft>
                <a:spcPts val="400"/>
              </a:spcAft>
            </a:pPr>
            <a:r>
              <a:rPr lang="en-GB" sz="3700" noProof="0" dirty="0">
                <a:solidFill>
                  <a:schemeClr val="bg1">
                    <a:lumMod val="85000"/>
                  </a:schemeClr>
                </a:solidFill>
              </a:rPr>
              <a:t>The OECS Context – The Role of Coordination</a:t>
            </a:r>
          </a:p>
          <a:p>
            <a:pPr>
              <a:lnSpc>
                <a:spcPct val="120000"/>
              </a:lnSpc>
              <a:spcBef>
                <a:spcPts val="0"/>
              </a:spcBef>
              <a:spcAft>
                <a:spcPts val="400"/>
              </a:spcAft>
            </a:pPr>
            <a:r>
              <a:rPr lang="en-GB" sz="3700" noProof="0" dirty="0">
                <a:solidFill>
                  <a:schemeClr val="bg1">
                    <a:lumMod val="85000"/>
                  </a:schemeClr>
                </a:solidFill>
              </a:rPr>
              <a:t>Legislative and Policy Requirements</a:t>
            </a:r>
          </a:p>
          <a:p>
            <a:pPr>
              <a:lnSpc>
                <a:spcPct val="120000"/>
              </a:lnSpc>
              <a:spcBef>
                <a:spcPts val="0"/>
              </a:spcBef>
              <a:spcAft>
                <a:spcPts val="400"/>
              </a:spcAft>
            </a:pPr>
            <a:r>
              <a:rPr lang="en-GB" sz="3700" noProof="0" dirty="0">
                <a:solidFill>
                  <a:schemeClr val="bg1">
                    <a:lumMod val="85000"/>
                  </a:schemeClr>
                </a:solidFill>
              </a:rPr>
              <a:t>Implementation and Good Practices</a:t>
            </a:r>
          </a:p>
        </p:txBody>
      </p:sp>
    </p:spTree>
    <p:extLst>
      <p:ext uri="{BB962C8B-B14F-4D97-AF65-F5344CB8AC3E}">
        <p14:creationId xmlns:p14="http://schemas.microsoft.com/office/powerpoint/2010/main" val="188569435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5BD2B-54C9-0DC0-AF5A-F16E8D201E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9C320-A50F-FF42-AF17-6C372A5F935D}"/>
              </a:ext>
            </a:extLst>
          </p:cNvPr>
          <p:cNvSpPr>
            <a:spLocks noGrp="1"/>
          </p:cNvSpPr>
          <p:nvPr>
            <p:ph type="title"/>
          </p:nvPr>
        </p:nvSpPr>
        <p:spPr/>
        <p:txBody>
          <a:bodyPr/>
          <a:lstStyle/>
          <a:p>
            <a:r>
              <a:rPr lang="en-GB" noProof="0" dirty="0"/>
              <a:t>Obligations of the State of Occurrence</a:t>
            </a:r>
          </a:p>
        </p:txBody>
      </p:sp>
      <p:sp>
        <p:nvSpPr>
          <p:cNvPr id="3" name="Content Placeholder 2">
            <a:extLst>
              <a:ext uri="{FF2B5EF4-FFF2-40B4-BE49-F238E27FC236}">
                <a16:creationId xmlns:a16="http://schemas.microsoft.com/office/drawing/2014/main" id="{F1E2DBB6-4C22-3A79-8941-991F6FBBE4E6}"/>
              </a:ext>
            </a:extLst>
          </p:cNvPr>
          <p:cNvSpPr>
            <a:spLocks noGrp="1"/>
          </p:cNvSpPr>
          <p:nvPr>
            <p:ph idx="1"/>
          </p:nvPr>
        </p:nvSpPr>
        <p:spPr>
          <a:xfrm>
            <a:off x="1074420" y="2236477"/>
            <a:ext cx="10081260" cy="4443194"/>
          </a:xfrm>
        </p:spPr>
        <p:txBody>
          <a:bodyPr/>
          <a:lstStyle/>
          <a:p>
            <a:pPr>
              <a:buFont typeface="Arial" panose="020B0604020202020204" pitchFamily="34" charset="0"/>
              <a:buChar char="•"/>
            </a:pPr>
            <a:r>
              <a:rPr lang="en-GB" noProof="0" dirty="0">
                <a:solidFill>
                  <a:schemeClr val="tx1"/>
                </a:solidFill>
              </a:rPr>
              <a:t>Establish comprehensive family assistance system</a:t>
            </a:r>
          </a:p>
          <a:p>
            <a:pPr>
              <a:buFont typeface="Arial" panose="020B0604020202020204" pitchFamily="34" charset="0"/>
              <a:buChar char="•"/>
            </a:pPr>
            <a:r>
              <a:rPr lang="en-GB" noProof="0" dirty="0">
                <a:solidFill>
                  <a:schemeClr val="tx1"/>
                </a:solidFill>
              </a:rPr>
              <a:t>Appoint a national coordinator with legal authority</a:t>
            </a:r>
          </a:p>
          <a:p>
            <a:pPr>
              <a:buFont typeface="Arial" panose="020B0604020202020204" pitchFamily="34" charset="0"/>
              <a:buChar char="•"/>
            </a:pPr>
            <a:r>
              <a:rPr lang="en-GB" noProof="0" dirty="0">
                <a:solidFill>
                  <a:schemeClr val="tx1"/>
                </a:solidFill>
              </a:rPr>
              <a:t>Ensure plans are ready for immediate activation</a:t>
            </a:r>
          </a:p>
        </p:txBody>
      </p:sp>
      <p:pic>
        <p:nvPicPr>
          <p:cNvPr id="5" name="Picture 4" descr="A group of people in suits&#10;&#10;AI-generated content may be incorrect.">
            <a:extLst>
              <a:ext uri="{FF2B5EF4-FFF2-40B4-BE49-F238E27FC236}">
                <a16:creationId xmlns:a16="http://schemas.microsoft.com/office/drawing/2014/main" id="{6CFBC32D-5C5A-5363-AA7C-F6D4369D5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0329" y="5536670"/>
            <a:ext cx="1714502" cy="1143001"/>
          </a:xfrm>
          <a:prstGeom prst="rect">
            <a:avLst/>
          </a:prstGeom>
        </p:spPr>
      </p:pic>
    </p:spTree>
    <p:extLst>
      <p:ext uri="{BB962C8B-B14F-4D97-AF65-F5344CB8AC3E}">
        <p14:creationId xmlns:p14="http://schemas.microsoft.com/office/powerpoint/2010/main" val="76811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F69F9-E0FF-71FE-8980-DCDEF3893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636CC-2E47-C738-5F71-12AA9C518C40}"/>
              </a:ext>
            </a:extLst>
          </p:cNvPr>
          <p:cNvSpPr>
            <a:spLocks noGrp="1"/>
          </p:cNvSpPr>
          <p:nvPr>
            <p:ph type="title"/>
          </p:nvPr>
        </p:nvSpPr>
        <p:spPr/>
        <p:txBody>
          <a:bodyPr/>
          <a:lstStyle/>
          <a:p>
            <a:r>
              <a:rPr lang="en-GB" noProof="0" dirty="0"/>
              <a:t>Coordinator’s role</a:t>
            </a:r>
          </a:p>
        </p:txBody>
      </p:sp>
      <p:sp>
        <p:nvSpPr>
          <p:cNvPr id="3" name="Content Placeholder 2">
            <a:extLst>
              <a:ext uri="{FF2B5EF4-FFF2-40B4-BE49-F238E27FC236}">
                <a16:creationId xmlns:a16="http://schemas.microsoft.com/office/drawing/2014/main" id="{5041A578-3FCD-6166-1E35-1E536A6EDB05}"/>
              </a:ext>
            </a:extLst>
          </p:cNvPr>
          <p:cNvSpPr>
            <a:spLocks noGrp="1"/>
          </p:cNvSpPr>
          <p:nvPr>
            <p:ph idx="1"/>
          </p:nvPr>
        </p:nvSpPr>
        <p:spPr>
          <a:xfrm>
            <a:off x="1074420" y="2236477"/>
            <a:ext cx="10081260" cy="4443194"/>
          </a:xfrm>
        </p:spPr>
        <p:txBody>
          <a:bodyPr/>
          <a:lstStyle/>
          <a:p>
            <a:pPr>
              <a:buFont typeface="Arial" panose="020B0604020202020204" pitchFamily="34" charset="0"/>
              <a:buChar char="•"/>
            </a:pPr>
            <a:r>
              <a:rPr lang="en-GB" noProof="0" dirty="0">
                <a:solidFill>
                  <a:schemeClr val="tx1"/>
                </a:solidFill>
              </a:rPr>
              <a:t>Mobilise and direct all stakeholders</a:t>
            </a:r>
          </a:p>
          <a:p>
            <a:pPr>
              <a:buFont typeface="Arial" panose="020B0604020202020204" pitchFamily="34" charset="0"/>
              <a:buChar char="•"/>
            </a:pPr>
            <a:r>
              <a:rPr lang="en-GB" noProof="0" dirty="0">
                <a:solidFill>
                  <a:schemeClr val="tx1"/>
                </a:solidFill>
              </a:rPr>
              <a:t>Oversee operators’ family assistance plans</a:t>
            </a:r>
          </a:p>
          <a:p>
            <a:pPr>
              <a:buFont typeface="Arial" panose="020B0604020202020204" pitchFamily="34" charset="0"/>
              <a:buChar char="•"/>
            </a:pPr>
            <a:r>
              <a:rPr lang="en-GB" noProof="0" dirty="0">
                <a:solidFill>
                  <a:schemeClr val="tx1"/>
                </a:solidFill>
              </a:rPr>
              <a:t>Act as central point of contact for families and foreign States</a:t>
            </a:r>
          </a:p>
        </p:txBody>
      </p:sp>
      <p:pic>
        <p:nvPicPr>
          <p:cNvPr id="5" name="Picture 4" descr="A cartoon of two people with a child&#10;&#10;AI-generated content may be incorrect.">
            <a:extLst>
              <a:ext uri="{FF2B5EF4-FFF2-40B4-BE49-F238E27FC236}">
                <a16:creationId xmlns:a16="http://schemas.microsoft.com/office/drawing/2014/main" id="{DBE606A0-3D63-5A6D-AF08-3FB609DB7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349" y="4458074"/>
            <a:ext cx="2911415" cy="1940943"/>
          </a:xfrm>
          <a:prstGeom prst="rect">
            <a:avLst/>
          </a:prstGeom>
        </p:spPr>
      </p:pic>
    </p:spTree>
    <p:extLst>
      <p:ext uri="{BB962C8B-B14F-4D97-AF65-F5344CB8AC3E}">
        <p14:creationId xmlns:p14="http://schemas.microsoft.com/office/powerpoint/2010/main" val="2633418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1F704-B0D0-33F7-7511-BA11BC8CB9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B9BF83-41ED-1018-1EC9-24019BCB876B}"/>
              </a:ext>
            </a:extLst>
          </p:cNvPr>
          <p:cNvSpPr>
            <a:spLocks noGrp="1"/>
          </p:cNvSpPr>
          <p:nvPr>
            <p:ph type="title"/>
          </p:nvPr>
        </p:nvSpPr>
        <p:spPr>
          <a:xfrm>
            <a:off x="60960" y="902971"/>
            <a:ext cx="12070080" cy="1005840"/>
          </a:xfrm>
        </p:spPr>
        <p:txBody>
          <a:bodyPr/>
          <a:lstStyle/>
          <a:p>
            <a:r>
              <a:rPr lang="en-GB" noProof="0" dirty="0"/>
              <a:t>Agenda</a:t>
            </a:r>
          </a:p>
        </p:txBody>
      </p:sp>
      <p:sp>
        <p:nvSpPr>
          <p:cNvPr id="3" name="Content Placeholder 2">
            <a:extLst>
              <a:ext uri="{FF2B5EF4-FFF2-40B4-BE49-F238E27FC236}">
                <a16:creationId xmlns:a16="http://schemas.microsoft.com/office/drawing/2014/main" id="{29FF8330-230C-18B5-FA42-2234D3C589F1}"/>
              </a:ext>
            </a:extLst>
          </p:cNvPr>
          <p:cNvSpPr>
            <a:spLocks noGrp="1"/>
          </p:cNvSpPr>
          <p:nvPr>
            <p:ph idx="1"/>
          </p:nvPr>
        </p:nvSpPr>
        <p:spPr>
          <a:xfrm>
            <a:off x="1108710" y="2011680"/>
            <a:ext cx="10001250" cy="4667991"/>
          </a:xfrm>
        </p:spPr>
        <p:txBody>
          <a:bodyPr>
            <a:normAutofit fontScale="77500" lnSpcReduction="20000"/>
          </a:bodyPr>
          <a:lstStyle/>
          <a:p>
            <a:pPr>
              <a:lnSpc>
                <a:spcPct val="120000"/>
              </a:lnSpc>
              <a:spcBef>
                <a:spcPts val="0"/>
              </a:spcBef>
              <a:spcAft>
                <a:spcPts val="400"/>
              </a:spcAft>
            </a:pPr>
            <a:r>
              <a:rPr lang="en-GB" sz="3700" noProof="0" dirty="0">
                <a:solidFill>
                  <a:schemeClr val="bg1">
                    <a:lumMod val="85000"/>
                  </a:schemeClr>
                </a:solidFill>
              </a:rPr>
              <a:t>Humanitarian Imperative and Legal Duties</a:t>
            </a:r>
          </a:p>
          <a:p>
            <a:pPr>
              <a:lnSpc>
                <a:spcPct val="120000"/>
              </a:lnSpc>
              <a:spcBef>
                <a:spcPts val="0"/>
              </a:spcBef>
              <a:spcAft>
                <a:spcPts val="400"/>
              </a:spcAft>
            </a:pPr>
            <a:r>
              <a:rPr lang="en-GB" sz="3700" noProof="0" dirty="0">
                <a:solidFill>
                  <a:schemeClr val="bg1">
                    <a:lumMod val="85000"/>
                  </a:schemeClr>
                </a:solidFill>
              </a:rPr>
              <a:t>ICAO Standards and Recommended Practices – Annex 9</a:t>
            </a:r>
          </a:p>
          <a:p>
            <a:pPr>
              <a:lnSpc>
                <a:spcPct val="120000"/>
              </a:lnSpc>
              <a:spcBef>
                <a:spcPts val="0"/>
              </a:spcBef>
              <a:spcAft>
                <a:spcPts val="400"/>
              </a:spcAft>
            </a:pPr>
            <a:r>
              <a:rPr lang="en-GB" sz="3700" noProof="0" dirty="0">
                <a:solidFill>
                  <a:schemeClr val="bg1">
                    <a:lumMod val="85000"/>
                  </a:schemeClr>
                </a:solidFill>
              </a:rPr>
              <a:t>ICAO Policy and Manual Guidance</a:t>
            </a:r>
          </a:p>
          <a:p>
            <a:pPr>
              <a:lnSpc>
                <a:spcPct val="120000"/>
              </a:lnSpc>
              <a:spcBef>
                <a:spcPts val="0"/>
              </a:spcBef>
              <a:spcAft>
                <a:spcPts val="400"/>
              </a:spcAft>
            </a:pPr>
            <a:r>
              <a:rPr lang="en-GB" sz="3700" noProof="0" dirty="0">
                <a:solidFill>
                  <a:schemeClr val="bg1">
                    <a:lumMod val="85000"/>
                  </a:schemeClr>
                </a:solidFill>
              </a:rPr>
              <a:t>The State’s Obligation to Establish and Coordinate a Family Assistance System</a:t>
            </a:r>
            <a:endParaRPr lang="en-GB" sz="3700" noProof="0" dirty="0"/>
          </a:p>
          <a:p>
            <a:pPr>
              <a:lnSpc>
                <a:spcPct val="120000"/>
              </a:lnSpc>
              <a:spcBef>
                <a:spcPts val="0"/>
              </a:spcBef>
              <a:spcAft>
                <a:spcPts val="400"/>
              </a:spcAft>
            </a:pPr>
            <a:r>
              <a:rPr lang="en-GB" sz="3700" noProof="0" dirty="0"/>
              <a:t>Roles of Key Stakeholders and International Participation</a:t>
            </a:r>
          </a:p>
          <a:p>
            <a:pPr>
              <a:lnSpc>
                <a:spcPct val="120000"/>
              </a:lnSpc>
              <a:spcBef>
                <a:spcPts val="0"/>
              </a:spcBef>
              <a:spcAft>
                <a:spcPts val="400"/>
              </a:spcAft>
            </a:pPr>
            <a:r>
              <a:rPr lang="en-GB" sz="3700" noProof="0" dirty="0">
                <a:solidFill>
                  <a:schemeClr val="bg1">
                    <a:lumMod val="85000"/>
                  </a:schemeClr>
                </a:solidFill>
              </a:rPr>
              <a:t>The OECS Context – The Role of Coordination</a:t>
            </a:r>
          </a:p>
          <a:p>
            <a:pPr>
              <a:lnSpc>
                <a:spcPct val="120000"/>
              </a:lnSpc>
              <a:spcBef>
                <a:spcPts val="0"/>
              </a:spcBef>
              <a:spcAft>
                <a:spcPts val="400"/>
              </a:spcAft>
            </a:pPr>
            <a:r>
              <a:rPr lang="en-GB" sz="3700" noProof="0" dirty="0">
                <a:solidFill>
                  <a:schemeClr val="bg1">
                    <a:lumMod val="85000"/>
                  </a:schemeClr>
                </a:solidFill>
              </a:rPr>
              <a:t>Legislative and Policy Requirements</a:t>
            </a:r>
          </a:p>
          <a:p>
            <a:pPr>
              <a:lnSpc>
                <a:spcPct val="120000"/>
              </a:lnSpc>
              <a:spcBef>
                <a:spcPts val="0"/>
              </a:spcBef>
              <a:spcAft>
                <a:spcPts val="400"/>
              </a:spcAft>
            </a:pPr>
            <a:r>
              <a:rPr lang="en-GB" sz="3700" noProof="0" dirty="0">
                <a:solidFill>
                  <a:schemeClr val="bg1">
                    <a:lumMod val="85000"/>
                  </a:schemeClr>
                </a:solidFill>
              </a:rPr>
              <a:t>Implementation and Good Practices</a:t>
            </a:r>
          </a:p>
        </p:txBody>
      </p:sp>
    </p:spTree>
    <p:extLst>
      <p:ext uri="{BB962C8B-B14F-4D97-AF65-F5344CB8AC3E}">
        <p14:creationId xmlns:p14="http://schemas.microsoft.com/office/powerpoint/2010/main" val="2849467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EF1DC-97BA-E410-2C6A-5E2578E8E3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73B539-F77C-7F26-635E-0FB0CA46FABF}"/>
              </a:ext>
            </a:extLst>
          </p:cNvPr>
          <p:cNvSpPr>
            <a:spLocks noGrp="1"/>
          </p:cNvSpPr>
          <p:nvPr>
            <p:ph type="title"/>
          </p:nvPr>
        </p:nvSpPr>
        <p:spPr/>
        <p:txBody>
          <a:bodyPr/>
          <a:lstStyle/>
          <a:p>
            <a:r>
              <a:rPr lang="en-GB" noProof="0" dirty="0"/>
              <a:t>Main actors</a:t>
            </a:r>
          </a:p>
        </p:txBody>
      </p:sp>
      <p:sp>
        <p:nvSpPr>
          <p:cNvPr id="3" name="Content Placeholder 2">
            <a:extLst>
              <a:ext uri="{FF2B5EF4-FFF2-40B4-BE49-F238E27FC236}">
                <a16:creationId xmlns:a16="http://schemas.microsoft.com/office/drawing/2014/main" id="{438B715E-97DE-1757-B9B7-2BF227D40B9D}"/>
              </a:ext>
            </a:extLst>
          </p:cNvPr>
          <p:cNvSpPr>
            <a:spLocks noGrp="1"/>
          </p:cNvSpPr>
          <p:nvPr>
            <p:ph idx="1"/>
          </p:nvPr>
        </p:nvSpPr>
        <p:spPr>
          <a:xfrm>
            <a:off x="1074420" y="2236477"/>
            <a:ext cx="10081260" cy="4443194"/>
          </a:xfrm>
        </p:spPr>
        <p:txBody>
          <a:bodyPr/>
          <a:lstStyle/>
          <a:p>
            <a:pPr>
              <a:buFont typeface="Arial" panose="020B0604020202020204" pitchFamily="34" charset="0"/>
              <a:buChar char="•"/>
            </a:pPr>
            <a:r>
              <a:rPr lang="en-GB" noProof="0" dirty="0">
                <a:solidFill>
                  <a:schemeClr val="tx1"/>
                </a:solidFill>
              </a:rPr>
              <a:t>Government – coordination and legislation</a:t>
            </a:r>
          </a:p>
          <a:p>
            <a:pPr>
              <a:buFont typeface="Arial" panose="020B0604020202020204" pitchFamily="34" charset="0"/>
              <a:buChar char="•"/>
            </a:pPr>
            <a:r>
              <a:rPr lang="en-GB" noProof="0" dirty="0">
                <a:solidFill>
                  <a:schemeClr val="tx1"/>
                </a:solidFill>
              </a:rPr>
              <a:t>Accident Investigation Authority – factual updates</a:t>
            </a:r>
          </a:p>
          <a:p>
            <a:pPr>
              <a:buFont typeface="Arial" panose="020B0604020202020204" pitchFamily="34" charset="0"/>
              <a:buChar char="•"/>
            </a:pPr>
            <a:r>
              <a:rPr lang="en-GB" noProof="0" dirty="0">
                <a:solidFill>
                  <a:schemeClr val="tx1"/>
                </a:solidFill>
              </a:rPr>
              <a:t>Civil Aviation Authority – oversight</a:t>
            </a:r>
          </a:p>
          <a:p>
            <a:pPr>
              <a:buFont typeface="Arial" panose="020B0604020202020204" pitchFamily="34" charset="0"/>
              <a:buChar char="•"/>
            </a:pPr>
            <a:r>
              <a:rPr lang="en-GB" noProof="0" dirty="0">
                <a:solidFill>
                  <a:schemeClr val="tx1"/>
                </a:solidFill>
              </a:rPr>
              <a:t>Operator/Airport – direct assistance</a:t>
            </a:r>
          </a:p>
        </p:txBody>
      </p:sp>
      <p:pic>
        <p:nvPicPr>
          <p:cNvPr id="5" name="Picture 4" descr="A group of people around a table&#10;&#10;AI-generated content may be incorrect.">
            <a:extLst>
              <a:ext uri="{FF2B5EF4-FFF2-40B4-BE49-F238E27FC236}">
                <a16:creationId xmlns:a16="http://schemas.microsoft.com/office/drawing/2014/main" id="{FF576072-82FE-8974-06EE-760A71835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6002" y="4685322"/>
            <a:ext cx="2600864" cy="1733909"/>
          </a:xfrm>
          <a:prstGeom prst="rect">
            <a:avLst/>
          </a:prstGeom>
        </p:spPr>
      </p:pic>
    </p:spTree>
    <p:extLst>
      <p:ext uri="{BB962C8B-B14F-4D97-AF65-F5344CB8AC3E}">
        <p14:creationId xmlns:p14="http://schemas.microsoft.com/office/powerpoint/2010/main" val="4288649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3AF0E-AECA-8C35-56D3-E36557E797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2CA6FB-0A2B-3711-ECFD-34433109F307}"/>
              </a:ext>
            </a:extLst>
          </p:cNvPr>
          <p:cNvSpPr>
            <a:spLocks noGrp="1"/>
          </p:cNvSpPr>
          <p:nvPr>
            <p:ph type="title"/>
          </p:nvPr>
        </p:nvSpPr>
        <p:spPr/>
        <p:txBody>
          <a:bodyPr/>
          <a:lstStyle/>
          <a:p>
            <a:r>
              <a:rPr lang="en-GB" noProof="0" dirty="0"/>
              <a:t>Other contributors</a:t>
            </a:r>
          </a:p>
        </p:txBody>
      </p:sp>
      <p:sp>
        <p:nvSpPr>
          <p:cNvPr id="3" name="Content Placeholder 2">
            <a:extLst>
              <a:ext uri="{FF2B5EF4-FFF2-40B4-BE49-F238E27FC236}">
                <a16:creationId xmlns:a16="http://schemas.microsoft.com/office/drawing/2014/main" id="{7709CF66-5CD9-B03E-D1FB-03AC0DC0323C}"/>
              </a:ext>
            </a:extLst>
          </p:cNvPr>
          <p:cNvSpPr>
            <a:spLocks noGrp="1"/>
          </p:cNvSpPr>
          <p:nvPr>
            <p:ph idx="1"/>
          </p:nvPr>
        </p:nvSpPr>
        <p:spPr>
          <a:xfrm>
            <a:off x="1074420" y="2236477"/>
            <a:ext cx="10081260" cy="4443194"/>
          </a:xfrm>
        </p:spPr>
        <p:txBody>
          <a:bodyPr/>
          <a:lstStyle/>
          <a:p>
            <a:pPr>
              <a:buFont typeface="Arial" panose="020B0604020202020204" pitchFamily="34" charset="0"/>
              <a:buChar char="•"/>
            </a:pPr>
            <a:r>
              <a:rPr lang="en-GB" noProof="0" dirty="0">
                <a:solidFill>
                  <a:schemeClr val="tx1"/>
                </a:solidFill>
              </a:rPr>
              <a:t>NGOs and Red Cross – humanitarian support</a:t>
            </a:r>
          </a:p>
          <a:p>
            <a:pPr>
              <a:buFont typeface="Arial" panose="020B0604020202020204" pitchFamily="34" charset="0"/>
              <a:buChar char="•"/>
            </a:pPr>
            <a:r>
              <a:rPr lang="en-GB" noProof="0" dirty="0">
                <a:solidFill>
                  <a:schemeClr val="tx1"/>
                </a:solidFill>
              </a:rPr>
              <a:t>Family associations – advocacy and liaison</a:t>
            </a:r>
          </a:p>
          <a:p>
            <a:pPr>
              <a:buFont typeface="Arial" panose="020B0604020202020204" pitchFamily="34" charset="0"/>
              <a:buChar char="•"/>
            </a:pPr>
            <a:r>
              <a:rPr lang="en-GB" noProof="0" dirty="0">
                <a:solidFill>
                  <a:schemeClr val="tx1"/>
                </a:solidFill>
              </a:rPr>
              <a:t>Foreign States – consular support and expert participation under Annex 13 (5.27)</a:t>
            </a:r>
          </a:p>
        </p:txBody>
      </p:sp>
      <p:pic>
        <p:nvPicPr>
          <p:cNvPr id="5" name="Picture 4" descr="A group of people standing around a person crying&#10;&#10;AI-generated content may be incorrect.">
            <a:extLst>
              <a:ext uri="{FF2B5EF4-FFF2-40B4-BE49-F238E27FC236}">
                <a16:creationId xmlns:a16="http://schemas.microsoft.com/office/drawing/2014/main" id="{8DADA371-9029-92D3-2BCB-2DE18184E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381" y="849962"/>
            <a:ext cx="1386515" cy="1386515"/>
          </a:xfrm>
          <a:prstGeom prst="rect">
            <a:avLst/>
          </a:prstGeom>
        </p:spPr>
      </p:pic>
    </p:spTree>
    <p:extLst>
      <p:ext uri="{BB962C8B-B14F-4D97-AF65-F5344CB8AC3E}">
        <p14:creationId xmlns:p14="http://schemas.microsoft.com/office/powerpoint/2010/main" val="2795800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12192000" cy="6172199"/>
          </a:xfrm>
          <a:prstGeom prst="rect">
            <a:avLst/>
          </a:prstGeom>
        </p:spPr>
      </p:pic>
      <p:sp>
        <p:nvSpPr>
          <p:cNvPr id="11" name="Subtitle 1"/>
          <p:cNvSpPr>
            <a:spLocks/>
          </p:cNvSpPr>
          <p:nvPr/>
        </p:nvSpPr>
        <p:spPr bwMode="auto">
          <a:xfrm>
            <a:off x="2844801" y="6035040"/>
            <a:ext cx="6526080" cy="696836"/>
          </a:xfrm>
          <a:prstGeom prst="rect">
            <a:avLst/>
          </a:prstGeom>
          <a:noFill/>
          <a:ln w="9525">
            <a:noFill/>
            <a:miter lim="800000"/>
            <a:headEnd/>
            <a:tailEnd/>
          </a:ln>
        </p:spPr>
        <p:txBody>
          <a:bodyPr/>
          <a:lstStyle/>
          <a:p>
            <a:pPr algn="ctr">
              <a:buFont typeface="Arial" charset="0"/>
              <a:buNone/>
            </a:pPr>
            <a:r>
              <a:rPr lang="en-GB" sz="2400" b="1" spc="67" noProof="0" dirty="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cs typeface="Arial" charset="0"/>
              </a:rPr>
              <a:t>Fernando Camargo</a:t>
            </a:r>
          </a:p>
          <a:p>
            <a:pPr algn="ctr">
              <a:buFont typeface="Arial" charset="0"/>
              <a:buNone/>
            </a:pPr>
            <a:r>
              <a:rPr lang="en-GB" sz="1600" b="1" i="1" spc="67" noProof="0" dirty="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cs typeface="Arial" charset="0"/>
              </a:rPr>
              <a:t>NACC Regional Officer, Technical Assistance</a:t>
            </a:r>
          </a:p>
        </p:txBody>
      </p:sp>
      <p:sp>
        <p:nvSpPr>
          <p:cNvPr id="12" name="Rectangle 2"/>
          <p:cNvSpPr txBox="1">
            <a:spLocks noChangeArrowheads="1"/>
          </p:cNvSpPr>
          <p:nvPr/>
        </p:nvSpPr>
        <p:spPr>
          <a:xfrm>
            <a:off x="1072056" y="1575991"/>
            <a:ext cx="10058400" cy="23040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b="1" spc="67" noProof="0" dirty="0">
                <a:ln w="13500">
                  <a:solidFill>
                    <a:schemeClr val="accent1">
                      <a:shade val="2500"/>
                      <a:alpha val="6500"/>
                    </a:schemeClr>
                  </a:solidFill>
                  <a:prstDash val="solid"/>
                </a:ln>
                <a:solidFill>
                  <a:srgbClr val="002060">
                    <a:alpha val="95000"/>
                  </a:srgbClr>
                </a:solidFill>
                <a:effectLst>
                  <a:innerShdw blurRad="50900" dist="38500" dir="13500000">
                    <a:srgbClr val="000000">
                      <a:alpha val="60000"/>
                    </a:srgbClr>
                  </a:innerShdw>
                </a:effectLst>
              </a:rPr>
              <a:t>States’ Legal Obligations to provide assistance to aircraft accident victims and their families</a:t>
            </a:r>
            <a:endParaRPr lang="en-GB" sz="3600" b="1" spc="67" noProof="0" dirty="0">
              <a:ln w="13500">
                <a:solidFill>
                  <a:schemeClr val="accent1">
                    <a:shade val="2500"/>
                    <a:alpha val="6500"/>
                  </a:schemeClr>
                </a:solidFill>
                <a:prstDash val="solid"/>
              </a:ln>
              <a:solidFill>
                <a:srgbClr val="002060">
                  <a:alpha val="95000"/>
                </a:srgb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569738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283F7-459D-E739-5DCF-BE91F77A1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6F0A6-B4E7-C7F5-E438-2C37E2FC2E35}"/>
              </a:ext>
            </a:extLst>
          </p:cNvPr>
          <p:cNvSpPr>
            <a:spLocks noGrp="1"/>
          </p:cNvSpPr>
          <p:nvPr>
            <p:ph type="title"/>
          </p:nvPr>
        </p:nvSpPr>
        <p:spPr>
          <a:xfrm>
            <a:off x="60960" y="902971"/>
            <a:ext cx="12070080" cy="1005840"/>
          </a:xfrm>
        </p:spPr>
        <p:txBody>
          <a:bodyPr/>
          <a:lstStyle/>
          <a:p>
            <a:r>
              <a:rPr lang="en-GB" noProof="0" dirty="0"/>
              <a:t>Agenda</a:t>
            </a:r>
          </a:p>
        </p:txBody>
      </p:sp>
      <p:sp>
        <p:nvSpPr>
          <p:cNvPr id="3" name="Content Placeholder 2">
            <a:extLst>
              <a:ext uri="{FF2B5EF4-FFF2-40B4-BE49-F238E27FC236}">
                <a16:creationId xmlns:a16="http://schemas.microsoft.com/office/drawing/2014/main" id="{729BDFB3-92D7-065A-9487-A6D85A49BB62}"/>
              </a:ext>
            </a:extLst>
          </p:cNvPr>
          <p:cNvSpPr>
            <a:spLocks noGrp="1"/>
          </p:cNvSpPr>
          <p:nvPr>
            <p:ph idx="1"/>
          </p:nvPr>
        </p:nvSpPr>
        <p:spPr>
          <a:xfrm>
            <a:off x="1108710" y="2011680"/>
            <a:ext cx="10001250" cy="4667991"/>
          </a:xfrm>
        </p:spPr>
        <p:txBody>
          <a:bodyPr>
            <a:normAutofit fontScale="77500" lnSpcReduction="20000"/>
          </a:bodyPr>
          <a:lstStyle/>
          <a:p>
            <a:pPr>
              <a:lnSpc>
                <a:spcPct val="120000"/>
              </a:lnSpc>
              <a:spcBef>
                <a:spcPts val="0"/>
              </a:spcBef>
              <a:spcAft>
                <a:spcPts val="400"/>
              </a:spcAft>
            </a:pPr>
            <a:r>
              <a:rPr lang="en-GB" sz="3700" noProof="0" dirty="0">
                <a:solidFill>
                  <a:schemeClr val="bg1">
                    <a:lumMod val="85000"/>
                  </a:schemeClr>
                </a:solidFill>
              </a:rPr>
              <a:t>Humanitarian Imperative and Legal Duties</a:t>
            </a:r>
          </a:p>
          <a:p>
            <a:pPr>
              <a:lnSpc>
                <a:spcPct val="120000"/>
              </a:lnSpc>
              <a:spcBef>
                <a:spcPts val="0"/>
              </a:spcBef>
              <a:spcAft>
                <a:spcPts val="400"/>
              </a:spcAft>
            </a:pPr>
            <a:r>
              <a:rPr lang="en-GB" sz="3700" noProof="0" dirty="0">
                <a:solidFill>
                  <a:schemeClr val="bg1">
                    <a:lumMod val="85000"/>
                  </a:schemeClr>
                </a:solidFill>
              </a:rPr>
              <a:t>ICAO Standards and Recommended Practices – Annex 9</a:t>
            </a:r>
          </a:p>
          <a:p>
            <a:pPr>
              <a:lnSpc>
                <a:spcPct val="120000"/>
              </a:lnSpc>
              <a:spcBef>
                <a:spcPts val="0"/>
              </a:spcBef>
              <a:spcAft>
                <a:spcPts val="400"/>
              </a:spcAft>
            </a:pPr>
            <a:r>
              <a:rPr lang="en-GB" sz="3700" noProof="0" dirty="0">
                <a:solidFill>
                  <a:schemeClr val="bg1">
                    <a:lumMod val="85000"/>
                  </a:schemeClr>
                </a:solidFill>
              </a:rPr>
              <a:t>ICAO Policy and Manual Guidance</a:t>
            </a:r>
          </a:p>
          <a:p>
            <a:pPr>
              <a:lnSpc>
                <a:spcPct val="120000"/>
              </a:lnSpc>
              <a:spcBef>
                <a:spcPts val="0"/>
              </a:spcBef>
              <a:spcAft>
                <a:spcPts val="400"/>
              </a:spcAft>
            </a:pPr>
            <a:r>
              <a:rPr lang="en-GB" sz="3700" noProof="0" dirty="0">
                <a:solidFill>
                  <a:schemeClr val="bg1">
                    <a:lumMod val="85000"/>
                  </a:schemeClr>
                </a:solidFill>
              </a:rPr>
              <a:t>The State’s Obligation to Establish and Coordinate a Family Assistance System</a:t>
            </a:r>
          </a:p>
          <a:p>
            <a:pPr>
              <a:lnSpc>
                <a:spcPct val="120000"/>
              </a:lnSpc>
              <a:spcBef>
                <a:spcPts val="0"/>
              </a:spcBef>
              <a:spcAft>
                <a:spcPts val="400"/>
              </a:spcAft>
            </a:pPr>
            <a:r>
              <a:rPr lang="en-GB" sz="3700" noProof="0" dirty="0">
                <a:solidFill>
                  <a:schemeClr val="bg1">
                    <a:lumMod val="85000"/>
                  </a:schemeClr>
                </a:solidFill>
              </a:rPr>
              <a:t>Roles of Key Stakeholders and International Participation</a:t>
            </a:r>
            <a:endParaRPr lang="en-GB" sz="3700" noProof="0" dirty="0"/>
          </a:p>
          <a:p>
            <a:pPr>
              <a:lnSpc>
                <a:spcPct val="120000"/>
              </a:lnSpc>
              <a:spcBef>
                <a:spcPts val="0"/>
              </a:spcBef>
              <a:spcAft>
                <a:spcPts val="400"/>
              </a:spcAft>
            </a:pPr>
            <a:r>
              <a:rPr lang="en-GB" sz="3700" noProof="0" dirty="0"/>
              <a:t>The OECS Context – The Role of Coordination</a:t>
            </a:r>
          </a:p>
          <a:p>
            <a:pPr>
              <a:lnSpc>
                <a:spcPct val="120000"/>
              </a:lnSpc>
              <a:spcBef>
                <a:spcPts val="0"/>
              </a:spcBef>
              <a:spcAft>
                <a:spcPts val="400"/>
              </a:spcAft>
            </a:pPr>
            <a:r>
              <a:rPr lang="en-GB" sz="3700" noProof="0" dirty="0">
                <a:solidFill>
                  <a:schemeClr val="bg1">
                    <a:lumMod val="85000"/>
                  </a:schemeClr>
                </a:solidFill>
              </a:rPr>
              <a:t>Legislative and Policy Requirements</a:t>
            </a:r>
          </a:p>
          <a:p>
            <a:pPr>
              <a:lnSpc>
                <a:spcPct val="120000"/>
              </a:lnSpc>
              <a:spcBef>
                <a:spcPts val="0"/>
              </a:spcBef>
              <a:spcAft>
                <a:spcPts val="400"/>
              </a:spcAft>
            </a:pPr>
            <a:r>
              <a:rPr lang="en-GB" sz="3700" noProof="0" dirty="0">
                <a:solidFill>
                  <a:schemeClr val="bg1">
                    <a:lumMod val="85000"/>
                  </a:schemeClr>
                </a:solidFill>
              </a:rPr>
              <a:t>Implementation and Good Practices</a:t>
            </a:r>
          </a:p>
        </p:txBody>
      </p:sp>
    </p:spTree>
    <p:extLst>
      <p:ext uri="{BB962C8B-B14F-4D97-AF65-F5344CB8AC3E}">
        <p14:creationId xmlns:p14="http://schemas.microsoft.com/office/powerpoint/2010/main" val="20111452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29502-12D2-F2CB-12C0-0E675FCEF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47FA4-4178-439D-160E-2AD0A419DFFA}"/>
              </a:ext>
            </a:extLst>
          </p:cNvPr>
          <p:cNvSpPr>
            <a:spLocks noGrp="1"/>
          </p:cNvSpPr>
          <p:nvPr>
            <p:ph type="title"/>
          </p:nvPr>
        </p:nvSpPr>
        <p:spPr/>
        <p:txBody>
          <a:bodyPr/>
          <a:lstStyle/>
          <a:p>
            <a:r>
              <a:rPr lang="en-GB" noProof="0" dirty="0"/>
              <a:t>Options for compliance</a:t>
            </a:r>
          </a:p>
        </p:txBody>
      </p:sp>
      <p:sp>
        <p:nvSpPr>
          <p:cNvPr id="3" name="Content Placeholder 2">
            <a:extLst>
              <a:ext uri="{FF2B5EF4-FFF2-40B4-BE49-F238E27FC236}">
                <a16:creationId xmlns:a16="http://schemas.microsoft.com/office/drawing/2014/main" id="{7C29CE60-E16E-E530-022A-EA3090C47D0E}"/>
              </a:ext>
            </a:extLst>
          </p:cNvPr>
          <p:cNvSpPr>
            <a:spLocks noGrp="1"/>
          </p:cNvSpPr>
          <p:nvPr>
            <p:ph idx="1"/>
          </p:nvPr>
        </p:nvSpPr>
        <p:spPr>
          <a:xfrm>
            <a:off x="1074420" y="2612571"/>
            <a:ext cx="10081260" cy="4067100"/>
          </a:xfrm>
        </p:spPr>
        <p:txBody>
          <a:bodyPr/>
          <a:lstStyle/>
          <a:p>
            <a:pPr>
              <a:buFont typeface="Arial" panose="020B0604020202020204" pitchFamily="34" charset="0"/>
              <a:buChar char="•"/>
            </a:pPr>
            <a:r>
              <a:rPr lang="en-GB" noProof="0" dirty="0">
                <a:solidFill>
                  <a:schemeClr val="tx1"/>
                </a:solidFill>
              </a:rPr>
              <a:t>National family-assistance coordinating body</a:t>
            </a:r>
          </a:p>
          <a:p>
            <a:pPr>
              <a:buFont typeface="Arial" panose="020B0604020202020204" pitchFamily="34" charset="0"/>
              <a:buChar char="•"/>
            </a:pPr>
            <a:r>
              <a:rPr lang="en-GB" noProof="0" dirty="0">
                <a:solidFill>
                  <a:schemeClr val="tx1"/>
                </a:solidFill>
              </a:rPr>
              <a:t>Regional mechanism, possibly under ECCAA</a:t>
            </a:r>
          </a:p>
        </p:txBody>
      </p:sp>
      <p:pic>
        <p:nvPicPr>
          <p:cNvPr id="5" name="Picture 4" descr="A person standing in front of a group of people&#10;&#10;AI-generated content may be incorrect.">
            <a:extLst>
              <a:ext uri="{FF2B5EF4-FFF2-40B4-BE49-F238E27FC236}">
                <a16:creationId xmlns:a16="http://schemas.microsoft.com/office/drawing/2014/main" id="{BF9A0861-36E3-9358-C6B6-812165334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9119" y="4123425"/>
            <a:ext cx="2424023" cy="2424023"/>
          </a:xfrm>
          <a:prstGeom prst="rect">
            <a:avLst/>
          </a:prstGeom>
        </p:spPr>
      </p:pic>
    </p:spTree>
    <p:extLst>
      <p:ext uri="{BB962C8B-B14F-4D97-AF65-F5344CB8AC3E}">
        <p14:creationId xmlns:p14="http://schemas.microsoft.com/office/powerpoint/2010/main" val="3882261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16920-72F8-D554-4F15-A2FF72EE3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463CD-B9F0-4477-3981-9EA066B0A803}"/>
              </a:ext>
            </a:extLst>
          </p:cNvPr>
          <p:cNvSpPr>
            <a:spLocks noGrp="1"/>
          </p:cNvSpPr>
          <p:nvPr>
            <p:ph type="title"/>
          </p:nvPr>
        </p:nvSpPr>
        <p:spPr/>
        <p:txBody>
          <a:bodyPr/>
          <a:lstStyle/>
          <a:p>
            <a:r>
              <a:rPr lang="en-GB" sz="4600" noProof="0" dirty="0"/>
              <a:t>National approach – advantages and challenges</a:t>
            </a:r>
          </a:p>
        </p:txBody>
      </p:sp>
      <p:sp>
        <p:nvSpPr>
          <p:cNvPr id="3" name="Content Placeholder 2">
            <a:extLst>
              <a:ext uri="{FF2B5EF4-FFF2-40B4-BE49-F238E27FC236}">
                <a16:creationId xmlns:a16="http://schemas.microsoft.com/office/drawing/2014/main" id="{BD6ABCB5-DBA8-5FF5-600F-4DD8640A8C4C}"/>
              </a:ext>
            </a:extLst>
          </p:cNvPr>
          <p:cNvSpPr>
            <a:spLocks noGrp="1"/>
          </p:cNvSpPr>
          <p:nvPr>
            <p:ph idx="1"/>
          </p:nvPr>
        </p:nvSpPr>
        <p:spPr>
          <a:xfrm>
            <a:off x="1074420" y="2172679"/>
            <a:ext cx="10081260" cy="4506992"/>
          </a:xfrm>
        </p:spPr>
        <p:txBody>
          <a:bodyPr>
            <a:normAutofit fontScale="92500"/>
          </a:bodyPr>
          <a:lstStyle/>
          <a:p>
            <a:pPr marL="0" indent="0">
              <a:buNone/>
            </a:pPr>
            <a:r>
              <a:rPr lang="en-GB" noProof="0" dirty="0">
                <a:solidFill>
                  <a:schemeClr val="tx1"/>
                </a:solidFill>
              </a:rPr>
              <a:t>Advantages:</a:t>
            </a:r>
          </a:p>
          <a:p>
            <a:pPr>
              <a:buFont typeface="Arial" panose="020B0604020202020204" pitchFamily="34" charset="0"/>
              <a:buChar char="•"/>
            </a:pPr>
            <a:r>
              <a:rPr lang="en-GB" sz="3500" noProof="0" dirty="0">
                <a:solidFill>
                  <a:schemeClr val="tx1"/>
                </a:solidFill>
              </a:rPr>
              <a:t>Preserves national sovereignty and accountability</a:t>
            </a:r>
          </a:p>
          <a:p>
            <a:pPr>
              <a:buFont typeface="Arial" panose="020B0604020202020204" pitchFamily="34" charset="0"/>
              <a:buChar char="•"/>
            </a:pPr>
            <a:r>
              <a:rPr lang="en-GB" sz="3500" noProof="0" dirty="0">
                <a:solidFill>
                  <a:schemeClr val="tx1"/>
                </a:solidFill>
              </a:rPr>
              <a:t>Coordinator embedded in national emergency management structures</a:t>
            </a:r>
          </a:p>
          <a:p>
            <a:pPr marL="0" indent="0">
              <a:buNone/>
            </a:pPr>
            <a:r>
              <a:rPr lang="en-GB" sz="3800" noProof="0" dirty="0">
                <a:solidFill>
                  <a:schemeClr val="tx1"/>
                </a:solidFill>
              </a:rPr>
              <a:t>Challenges:</a:t>
            </a:r>
          </a:p>
          <a:p>
            <a:pPr>
              <a:buFont typeface="Arial" panose="020B0604020202020204" pitchFamily="34" charset="0"/>
              <a:buChar char="•"/>
            </a:pPr>
            <a:r>
              <a:rPr lang="en-GB" sz="3500" noProof="0" dirty="0">
                <a:solidFill>
                  <a:schemeClr val="tx1"/>
                </a:solidFill>
              </a:rPr>
              <a:t>Limited resources and expertise in small States</a:t>
            </a:r>
          </a:p>
          <a:p>
            <a:pPr>
              <a:buFont typeface="Arial" panose="020B0604020202020204" pitchFamily="34" charset="0"/>
              <a:buChar char="•"/>
            </a:pPr>
            <a:r>
              <a:rPr lang="en-GB" sz="3500" noProof="0" dirty="0">
                <a:solidFill>
                  <a:schemeClr val="tx1"/>
                </a:solidFill>
              </a:rPr>
              <a:t>Risk of inconsistency across the OECS</a:t>
            </a:r>
          </a:p>
        </p:txBody>
      </p:sp>
      <p:pic>
        <p:nvPicPr>
          <p:cNvPr id="5" name="Picture 4" descr="A group of people sitting at a table looking at a piece of paper&#10;&#10;AI-generated content may be incorrect.">
            <a:extLst>
              <a:ext uri="{FF2B5EF4-FFF2-40B4-BE49-F238E27FC236}">
                <a16:creationId xmlns:a16="http://schemas.microsoft.com/office/drawing/2014/main" id="{596563D3-2D12-D74E-D1AF-4CF36CC16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001" y="5116642"/>
            <a:ext cx="1423358" cy="1423358"/>
          </a:xfrm>
          <a:prstGeom prst="rect">
            <a:avLst/>
          </a:prstGeom>
        </p:spPr>
      </p:pic>
    </p:spTree>
    <p:extLst>
      <p:ext uri="{BB962C8B-B14F-4D97-AF65-F5344CB8AC3E}">
        <p14:creationId xmlns:p14="http://schemas.microsoft.com/office/powerpoint/2010/main" val="2893142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5FE26-99E3-CF2D-99B1-B3C14BD90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FE783-CAAF-F389-6084-93BB02721351}"/>
              </a:ext>
            </a:extLst>
          </p:cNvPr>
          <p:cNvSpPr>
            <a:spLocks noGrp="1"/>
          </p:cNvSpPr>
          <p:nvPr>
            <p:ph type="title"/>
          </p:nvPr>
        </p:nvSpPr>
        <p:spPr/>
        <p:txBody>
          <a:bodyPr/>
          <a:lstStyle/>
          <a:p>
            <a:r>
              <a:rPr lang="en-GB" sz="4600" noProof="0" dirty="0"/>
              <a:t>Regional approach – advantages and challenges</a:t>
            </a:r>
          </a:p>
        </p:txBody>
      </p:sp>
      <p:sp>
        <p:nvSpPr>
          <p:cNvPr id="3" name="Content Placeholder 2">
            <a:extLst>
              <a:ext uri="{FF2B5EF4-FFF2-40B4-BE49-F238E27FC236}">
                <a16:creationId xmlns:a16="http://schemas.microsoft.com/office/drawing/2014/main" id="{F4A27C43-E224-A8DB-B582-07D62F486421}"/>
              </a:ext>
            </a:extLst>
          </p:cNvPr>
          <p:cNvSpPr>
            <a:spLocks noGrp="1"/>
          </p:cNvSpPr>
          <p:nvPr>
            <p:ph idx="1"/>
          </p:nvPr>
        </p:nvSpPr>
        <p:spPr>
          <a:xfrm>
            <a:off x="1074420" y="2172679"/>
            <a:ext cx="10081260" cy="4506992"/>
          </a:xfrm>
        </p:spPr>
        <p:txBody>
          <a:bodyPr>
            <a:normAutofit fontScale="92500" lnSpcReduction="10000"/>
          </a:bodyPr>
          <a:lstStyle/>
          <a:p>
            <a:pPr marL="0" indent="0">
              <a:buNone/>
            </a:pPr>
            <a:r>
              <a:rPr lang="en-GB" noProof="0" dirty="0">
                <a:solidFill>
                  <a:schemeClr val="tx1"/>
                </a:solidFill>
              </a:rPr>
              <a:t>Advantages:</a:t>
            </a:r>
          </a:p>
          <a:p>
            <a:pPr>
              <a:buFont typeface="Arial" panose="020B0604020202020204" pitchFamily="34" charset="0"/>
              <a:buChar char="•"/>
            </a:pPr>
            <a:r>
              <a:rPr lang="en-GB" sz="3500" noProof="0" dirty="0">
                <a:solidFill>
                  <a:schemeClr val="tx1"/>
                </a:solidFill>
              </a:rPr>
              <a:t>Shared expertise, economies of scale</a:t>
            </a:r>
          </a:p>
          <a:p>
            <a:pPr>
              <a:buFont typeface="Arial" panose="020B0604020202020204" pitchFamily="34" charset="0"/>
              <a:buChar char="•"/>
            </a:pPr>
            <a:r>
              <a:rPr lang="en-GB" sz="3500" noProof="0" dirty="0">
                <a:solidFill>
                  <a:schemeClr val="tx1"/>
                </a:solidFill>
              </a:rPr>
              <a:t>Harmonised procedures across States</a:t>
            </a:r>
          </a:p>
          <a:p>
            <a:pPr>
              <a:buFont typeface="Arial" panose="020B0604020202020204" pitchFamily="34" charset="0"/>
              <a:buChar char="•"/>
            </a:pPr>
            <a:r>
              <a:rPr lang="en-GB" sz="3500" noProof="0" dirty="0">
                <a:solidFill>
                  <a:schemeClr val="tx1"/>
                </a:solidFill>
              </a:rPr>
              <a:t>Stronger collective voice in international fora</a:t>
            </a:r>
          </a:p>
          <a:p>
            <a:pPr marL="0" indent="0">
              <a:buNone/>
            </a:pPr>
            <a:r>
              <a:rPr lang="en-GB" sz="3800" noProof="0" dirty="0">
                <a:solidFill>
                  <a:schemeClr val="tx1"/>
                </a:solidFill>
              </a:rPr>
              <a:t>Challenges:</a:t>
            </a:r>
          </a:p>
          <a:p>
            <a:pPr>
              <a:buFont typeface="Arial" panose="020B0604020202020204" pitchFamily="34" charset="0"/>
              <a:buChar char="•"/>
            </a:pPr>
            <a:r>
              <a:rPr lang="en-GB" sz="3500" noProof="0" dirty="0">
                <a:solidFill>
                  <a:schemeClr val="tx1"/>
                </a:solidFill>
              </a:rPr>
              <a:t>Requires high political commitment and legal harmonisation</a:t>
            </a:r>
          </a:p>
          <a:p>
            <a:pPr>
              <a:buFont typeface="Arial" panose="020B0604020202020204" pitchFamily="34" charset="0"/>
              <a:buChar char="•"/>
            </a:pPr>
            <a:r>
              <a:rPr lang="en-GB" sz="3500" noProof="0" dirty="0">
                <a:solidFill>
                  <a:schemeClr val="tx1"/>
                </a:solidFill>
              </a:rPr>
              <a:t>Possible perception of reduced national control</a:t>
            </a:r>
          </a:p>
        </p:txBody>
      </p:sp>
      <p:pic>
        <p:nvPicPr>
          <p:cNvPr id="5" name="Picture 4" descr="A person pointing at a map&#10;&#10;AI-generated content may be incorrect.">
            <a:extLst>
              <a:ext uri="{FF2B5EF4-FFF2-40B4-BE49-F238E27FC236}">
                <a16:creationId xmlns:a16="http://schemas.microsoft.com/office/drawing/2014/main" id="{F9472E34-5F7D-B883-4A79-C61178F24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565" y="1971136"/>
            <a:ext cx="2186796" cy="1457864"/>
          </a:xfrm>
          <a:prstGeom prst="rect">
            <a:avLst/>
          </a:prstGeom>
        </p:spPr>
      </p:pic>
    </p:spTree>
    <p:extLst>
      <p:ext uri="{BB962C8B-B14F-4D97-AF65-F5344CB8AC3E}">
        <p14:creationId xmlns:p14="http://schemas.microsoft.com/office/powerpoint/2010/main" val="2718730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6F81-6C93-B0B1-BEBE-8236462D9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1591B-2D81-A077-A009-1C488C93433F}"/>
              </a:ext>
            </a:extLst>
          </p:cNvPr>
          <p:cNvSpPr>
            <a:spLocks noGrp="1"/>
          </p:cNvSpPr>
          <p:nvPr>
            <p:ph type="title"/>
          </p:nvPr>
        </p:nvSpPr>
        <p:spPr/>
        <p:txBody>
          <a:bodyPr/>
          <a:lstStyle/>
          <a:p>
            <a:r>
              <a:rPr lang="en-GB" noProof="0" dirty="0"/>
              <a:t>Key requirement – clear authority</a:t>
            </a:r>
          </a:p>
        </p:txBody>
      </p:sp>
      <p:sp>
        <p:nvSpPr>
          <p:cNvPr id="3" name="Content Placeholder 2">
            <a:extLst>
              <a:ext uri="{FF2B5EF4-FFF2-40B4-BE49-F238E27FC236}">
                <a16:creationId xmlns:a16="http://schemas.microsoft.com/office/drawing/2014/main" id="{4E5A770D-3E72-3BBA-B378-DEB9C79E7F15}"/>
              </a:ext>
            </a:extLst>
          </p:cNvPr>
          <p:cNvSpPr>
            <a:spLocks noGrp="1"/>
          </p:cNvSpPr>
          <p:nvPr>
            <p:ph idx="1"/>
          </p:nvPr>
        </p:nvSpPr>
        <p:spPr>
          <a:xfrm>
            <a:off x="1074420" y="2236477"/>
            <a:ext cx="10081260" cy="4443194"/>
          </a:xfrm>
        </p:spPr>
        <p:txBody>
          <a:bodyPr/>
          <a:lstStyle/>
          <a:p>
            <a:pPr marL="0" indent="0">
              <a:buNone/>
            </a:pPr>
            <a:r>
              <a:rPr lang="en-GB" noProof="0" dirty="0">
                <a:solidFill>
                  <a:schemeClr val="tx1"/>
                </a:solidFill>
              </a:rPr>
              <a:t>Coordinator must have legal power to:</a:t>
            </a:r>
          </a:p>
          <a:p>
            <a:pPr>
              <a:buFont typeface="Arial" panose="020B0604020202020204" pitchFamily="34" charset="0"/>
              <a:buChar char="•"/>
            </a:pPr>
            <a:r>
              <a:rPr lang="en-GB" noProof="0" dirty="0">
                <a:solidFill>
                  <a:schemeClr val="tx1"/>
                </a:solidFill>
              </a:rPr>
              <a:t>require operators to maintain family-assistance plans</a:t>
            </a:r>
          </a:p>
          <a:p>
            <a:pPr>
              <a:buFont typeface="Arial" panose="020B0604020202020204" pitchFamily="34" charset="0"/>
              <a:buChar char="•"/>
            </a:pPr>
            <a:r>
              <a:rPr lang="en-GB" noProof="0" dirty="0">
                <a:solidFill>
                  <a:schemeClr val="tx1"/>
                </a:solidFill>
              </a:rPr>
              <a:t>act as the focal point for cooperation with national agencies and foreign States</a:t>
            </a:r>
          </a:p>
          <a:p>
            <a:pPr>
              <a:buFont typeface="Arial" panose="020B0604020202020204" pitchFamily="34" charset="0"/>
              <a:buChar char="•"/>
            </a:pPr>
            <a:r>
              <a:rPr lang="en-GB" noProof="0" dirty="0">
                <a:solidFill>
                  <a:schemeClr val="tx1"/>
                </a:solidFill>
              </a:rPr>
              <a:t>ensure harmonised procedures and provide technical expertise</a:t>
            </a:r>
          </a:p>
        </p:txBody>
      </p:sp>
      <p:pic>
        <p:nvPicPr>
          <p:cNvPr id="5" name="Picture 4" descr="A group of people sitting at a table&#10;&#10;AI-generated content may be incorrect.">
            <a:extLst>
              <a:ext uri="{FF2B5EF4-FFF2-40B4-BE49-F238E27FC236}">
                <a16:creationId xmlns:a16="http://schemas.microsoft.com/office/drawing/2014/main" id="{73DCF1C8-21C3-4E0F-4B20-E7194A11C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0335" y="1645567"/>
            <a:ext cx="1181819" cy="1181819"/>
          </a:xfrm>
          <a:prstGeom prst="rect">
            <a:avLst/>
          </a:prstGeom>
        </p:spPr>
      </p:pic>
    </p:spTree>
    <p:extLst>
      <p:ext uri="{BB962C8B-B14F-4D97-AF65-F5344CB8AC3E}">
        <p14:creationId xmlns:p14="http://schemas.microsoft.com/office/powerpoint/2010/main" val="2124161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3E7F7-1702-4C89-8AB7-085146EBA7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CDCAE-85A6-2CF0-CE1A-2A8BE85142AA}"/>
              </a:ext>
            </a:extLst>
          </p:cNvPr>
          <p:cNvSpPr>
            <a:spLocks noGrp="1"/>
          </p:cNvSpPr>
          <p:nvPr>
            <p:ph type="title"/>
          </p:nvPr>
        </p:nvSpPr>
        <p:spPr>
          <a:xfrm>
            <a:off x="60960" y="902971"/>
            <a:ext cx="12070080" cy="1005840"/>
          </a:xfrm>
        </p:spPr>
        <p:txBody>
          <a:bodyPr/>
          <a:lstStyle/>
          <a:p>
            <a:r>
              <a:rPr lang="en-GB" noProof="0" dirty="0"/>
              <a:t>Agenda</a:t>
            </a:r>
          </a:p>
        </p:txBody>
      </p:sp>
      <p:sp>
        <p:nvSpPr>
          <p:cNvPr id="3" name="Content Placeholder 2">
            <a:extLst>
              <a:ext uri="{FF2B5EF4-FFF2-40B4-BE49-F238E27FC236}">
                <a16:creationId xmlns:a16="http://schemas.microsoft.com/office/drawing/2014/main" id="{F960508D-D9B7-BA36-E96A-2F4E32BD5F26}"/>
              </a:ext>
            </a:extLst>
          </p:cNvPr>
          <p:cNvSpPr>
            <a:spLocks noGrp="1"/>
          </p:cNvSpPr>
          <p:nvPr>
            <p:ph idx="1"/>
          </p:nvPr>
        </p:nvSpPr>
        <p:spPr>
          <a:xfrm>
            <a:off x="1108710" y="2011680"/>
            <a:ext cx="10001250" cy="4667991"/>
          </a:xfrm>
        </p:spPr>
        <p:txBody>
          <a:bodyPr>
            <a:normAutofit fontScale="77500" lnSpcReduction="20000"/>
          </a:bodyPr>
          <a:lstStyle/>
          <a:p>
            <a:pPr>
              <a:lnSpc>
                <a:spcPct val="120000"/>
              </a:lnSpc>
              <a:spcBef>
                <a:spcPts val="0"/>
              </a:spcBef>
              <a:spcAft>
                <a:spcPts val="400"/>
              </a:spcAft>
            </a:pPr>
            <a:r>
              <a:rPr lang="en-GB" sz="3700" noProof="0" dirty="0">
                <a:solidFill>
                  <a:schemeClr val="bg1">
                    <a:lumMod val="85000"/>
                  </a:schemeClr>
                </a:solidFill>
              </a:rPr>
              <a:t>Humanitarian Imperative and Legal Duties</a:t>
            </a:r>
          </a:p>
          <a:p>
            <a:pPr>
              <a:lnSpc>
                <a:spcPct val="120000"/>
              </a:lnSpc>
              <a:spcBef>
                <a:spcPts val="0"/>
              </a:spcBef>
              <a:spcAft>
                <a:spcPts val="400"/>
              </a:spcAft>
            </a:pPr>
            <a:r>
              <a:rPr lang="en-GB" sz="3700" noProof="0" dirty="0">
                <a:solidFill>
                  <a:schemeClr val="bg1">
                    <a:lumMod val="85000"/>
                  </a:schemeClr>
                </a:solidFill>
              </a:rPr>
              <a:t>ICAO Standards and Recommended Practices – Annex 9</a:t>
            </a:r>
          </a:p>
          <a:p>
            <a:pPr>
              <a:lnSpc>
                <a:spcPct val="120000"/>
              </a:lnSpc>
              <a:spcBef>
                <a:spcPts val="0"/>
              </a:spcBef>
              <a:spcAft>
                <a:spcPts val="400"/>
              </a:spcAft>
            </a:pPr>
            <a:r>
              <a:rPr lang="en-GB" sz="3700" noProof="0" dirty="0">
                <a:solidFill>
                  <a:schemeClr val="bg1">
                    <a:lumMod val="85000"/>
                  </a:schemeClr>
                </a:solidFill>
              </a:rPr>
              <a:t>ICAO Policy and Manual Guidance</a:t>
            </a:r>
          </a:p>
          <a:p>
            <a:pPr>
              <a:lnSpc>
                <a:spcPct val="120000"/>
              </a:lnSpc>
              <a:spcBef>
                <a:spcPts val="0"/>
              </a:spcBef>
              <a:spcAft>
                <a:spcPts val="400"/>
              </a:spcAft>
            </a:pPr>
            <a:r>
              <a:rPr lang="en-GB" sz="3700" noProof="0" dirty="0">
                <a:solidFill>
                  <a:schemeClr val="bg1">
                    <a:lumMod val="85000"/>
                  </a:schemeClr>
                </a:solidFill>
              </a:rPr>
              <a:t>The State’s Obligation to Establish and Coordinate a Family Assistance System</a:t>
            </a:r>
          </a:p>
          <a:p>
            <a:pPr>
              <a:lnSpc>
                <a:spcPct val="120000"/>
              </a:lnSpc>
              <a:spcBef>
                <a:spcPts val="0"/>
              </a:spcBef>
              <a:spcAft>
                <a:spcPts val="400"/>
              </a:spcAft>
            </a:pPr>
            <a:r>
              <a:rPr lang="en-GB" sz="3700" noProof="0" dirty="0">
                <a:solidFill>
                  <a:schemeClr val="bg1">
                    <a:lumMod val="85000"/>
                  </a:schemeClr>
                </a:solidFill>
              </a:rPr>
              <a:t>Roles of Key Stakeholders and International Participation</a:t>
            </a:r>
          </a:p>
          <a:p>
            <a:pPr>
              <a:lnSpc>
                <a:spcPct val="120000"/>
              </a:lnSpc>
              <a:spcBef>
                <a:spcPts val="0"/>
              </a:spcBef>
              <a:spcAft>
                <a:spcPts val="400"/>
              </a:spcAft>
            </a:pPr>
            <a:r>
              <a:rPr lang="en-GB" sz="3700" noProof="0" dirty="0">
                <a:solidFill>
                  <a:schemeClr val="bg1">
                    <a:lumMod val="85000"/>
                  </a:schemeClr>
                </a:solidFill>
              </a:rPr>
              <a:t>The OECS Context – The Role of Coordination</a:t>
            </a:r>
            <a:endParaRPr lang="en-GB" sz="3700" noProof="0" dirty="0"/>
          </a:p>
          <a:p>
            <a:pPr>
              <a:lnSpc>
                <a:spcPct val="120000"/>
              </a:lnSpc>
              <a:spcBef>
                <a:spcPts val="0"/>
              </a:spcBef>
              <a:spcAft>
                <a:spcPts val="400"/>
              </a:spcAft>
            </a:pPr>
            <a:r>
              <a:rPr lang="en-GB" sz="3700" noProof="0" dirty="0"/>
              <a:t>Legislative and Policy Requirements</a:t>
            </a:r>
          </a:p>
          <a:p>
            <a:pPr>
              <a:lnSpc>
                <a:spcPct val="120000"/>
              </a:lnSpc>
              <a:spcBef>
                <a:spcPts val="0"/>
              </a:spcBef>
              <a:spcAft>
                <a:spcPts val="400"/>
              </a:spcAft>
            </a:pPr>
            <a:r>
              <a:rPr lang="en-GB" sz="3700" noProof="0" dirty="0">
                <a:solidFill>
                  <a:schemeClr val="bg1">
                    <a:lumMod val="85000"/>
                  </a:schemeClr>
                </a:solidFill>
              </a:rPr>
              <a:t>Implementation and Good Practices</a:t>
            </a:r>
          </a:p>
        </p:txBody>
      </p:sp>
    </p:spTree>
    <p:extLst>
      <p:ext uri="{BB962C8B-B14F-4D97-AF65-F5344CB8AC3E}">
        <p14:creationId xmlns:p14="http://schemas.microsoft.com/office/powerpoint/2010/main" val="15902368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35A8E-D475-B59A-49F3-4D173BF8E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D1464-ADE2-071A-D411-F01FA98F4E67}"/>
              </a:ext>
            </a:extLst>
          </p:cNvPr>
          <p:cNvSpPr>
            <a:spLocks noGrp="1"/>
          </p:cNvSpPr>
          <p:nvPr>
            <p:ph type="title"/>
          </p:nvPr>
        </p:nvSpPr>
        <p:spPr/>
        <p:txBody>
          <a:bodyPr/>
          <a:lstStyle/>
          <a:p>
            <a:r>
              <a:rPr lang="en-GB" noProof="0" dirty="0"/>
              <a:t>Legislative requirements</a:t>
            </a:r>
          </a:p>
        </p:txBody>
      </p:sp>
      <p:sp>
        <p:nvSpPr>
          <p:cNvPr id="3" name="Content Placeholder 2">
            <a:extLst>
              <a:ext uri="{FF2B5EF4-FFF2-40B4-BE49-F238E27FC236}">
                <a16:creationId xmlns:a16="http://schemas.microsoft.com/office/drawing/2014/main" id="{41375176-6A66-10E0-E415-E7F736FB546F}"/>
              </a:ext>
            </a:extLst>
          </p:cNvPr>
          <p:cNvSpPr>
            <a:spLocks noGrp="1"/>
          </p:cNvSpPr>
          <p:nvPr>
            <p:ph idx="1"/>
          </p:nvPr>
        </p:nvSpPr>
        <p:spPr>
          <a:xfrm>
            <a:off x="1074420" y="2236477"/>
            <a:ext cx="10081260" cy="4443194"/>
          </a:xfrm>
        </p:spPr>
        <p:txBody>
          <a:bodyPr/>
          <a:lstStyle/>
          <a:p>
            <a:pPr>
              <a:buFont typeface="Arial" panose="020B0604020202020204" pitchFamily="34" charset="0"/>
              <a:buChar char="•"/>
            </a:pPr>
            <a:r>
              <a:rPr lang="en-GB" noProof="0" dirty="0">
                <a:solidFill>
                  <a:schemeClr val="tx1"/>
                </a:solidFill>
              </a:rPr>
              <a:t>Primary law: national family assistance obligations</a:t>
            </a:r>
          </a:p>
          <a:p>
            <a:pPr>
              <a:buFont typeface="Arial" panose="020B0604020202020204" pitchFamily="34" charset="0"/>
              <a:buChar char="•"/>
            </a:pPr>
            <a:r>
              <a:rPr lang="en-GB" noProof="0" dirty="0">
                <a:solidFill>
                  <a:schemeClr val="tx1"/>
                </a:solidFill>
              </a:rPr>
              <a:t>Regulations: operator plans, audits, enforcement</a:t>
            </a:r>
          </a:p>
          <a:p>
            <a:pPr>
              <a:buFont typeface="Arial" panose="020B0604020202020204" pitchFamily="34" charset="0"/>
              <a:buChar char="•"/>
            </a:pPr>
            <a:r>
              <a:rPr lang="en-GB" noProof="0" dirty="0">
                <a:solidFill>
                  <a:schemeClr val="tx1"/>
                </a:solidFill>
              </a:rPr>
              <a:t>Coordinator: legal powers and accountability</a:t>
            </a:r>
          </a:p>
        </p:txBody>
      </p:sp>
      <p:pic>
        <p:nvPicPr>
          <p:cNvPr id="5" name="Picture 4" descr="A person with a law requirements&#10;&#10;AI-generated content may be incorrect.">
            <a:extLst>
              <a:ext uri="{FF2B5EF4-FFF2-40B4-BE49-F238E27FC236}">
                <a16:creationId xmlns:a16="http://schemas.microsoft.com/office/drawing/2014/main" id="{08EC2ADA-4C3A-EC29-27BF-9152044C68D6}"/>
              </a:ext>
            </a:extLst>
          </p:cNvPr>
          <p:cNvPicPr>
            <a:picLocks noChangeAspect="1"/>
          </p:cNvPicPr>
          <p:nvPr/>
        </p:nvPicPr>
        <p:blipFill>
          <a:blip r:embed="rId3">
            <a:extLst>
              <a:ext uri="{28A0092B-C50C-407E-A947-70E740481C1C}">
                <a14:useLocalDpi xmlns:a14="http://schemas.microsoft.com/office/drawing/2010/main" val="0"/>
              </a:ext>
            </a:extLst>
          </a:blip>
          <a:srcRect t="5785" b="20755"/>
          <a:stretch>
            <a:fillRect/>
          </a:stretch>
        </p:blipFill>
        <p:spPr>
          <a:xfrm>
            <a:off x="9509397" y="5536671"/>
            <a:ext cx="2333951" cy="1143000"/>
          </a:xfrm>
          <a:prstGeom prst="rect">
            <a:avLst/>
          </a:prstGeom>
        </p:spPr>
      </p:pic>
    </p:spTree>
    <p:extLst>
      <p:ext uri="{BB962C8B-B14F-4D97-AF65-F5344CB8AC3E}">
        <p14:creationId xmlns:p14="http://schemas.microsoft.com/office/powerpoint/2010/main" val="1005946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F3847-E220-89FC-7F26-A245B3FF8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E0BB3-F07F-B5AC-FE8F-80EFFF7A54F2}"/>
              </a:ext>
            </a:extLst>
          </p:cNvPr>
          <p:cNvSpPr>
            <a:spLocks noGrp="1"/>
          </p:cNvSpPr>
          <p:nvPr>
            <p:ph type="title"/>
          </p:nvPr>
        </p:nvSpPr>
        <p:spPr/>
        <p:txBody>
          <a:bodyPr/>
          <a:lstStyle/>
          <a:p>
            <a:r>
              <a:rPr lang="en-GB" noProof="0" dirty="0"/>
              <a:t>Link with ICAO Critical Elements</a:t>
            </a:r>
          </a:p>
        </p:txBody>
      </p:sp>
      <p:sp>
        <p:nvSpPr>
          <p:cNvPr id="3" name="Content Placeholder 2">
            <a:extLst>
              <a:ext uri="{FF2B5EF4-FFF2-40B4-BE49-F238E27FC236}">
                <a16:creationId xmlns:a16="http://schemas.microsoft.com/office/drawing/2014/main" id="{247A7954-6AE9-9BE5-3469-DC8A60E3563B}"/>
              </a:ext>
            </a:extLst>
          </p:cNvPr>
          <p:cNvSpPr>
            <a:spLocks noGrp="1"/>
          </p:cNvSpPr>
          <p:nvPr>
            <p:ph idx="1"/>
          </p:nvPr>
        </p:nvSpPr>
        <p:spPr>
          <a:xfrm>
            <a:off x="1074420" y="2236477"/>
            <a:ext cx="10081260" cy="4443194"/>
          </a:xfrm>
        </p:spPr>
        <p:txBody>
          <a:bodyPr>
            <a:normAutofit fontScale="92500" lnSpcReduction="10000"/>
          </a:bodyPr>
          <a:lstStyle/>
          <a:p>
            <a:pPr>
              <a:buFont typeface="Arial" panose="020B0604020202020204" pitchFamily="34" charset="0"/>
              <a:buChar char="•"/>
            </a:pPr>
            <a:r>
              <a:rPr lang="en-GB" noProof="0" dirty="0">
                <a:solidFill>
                  <a:schemeClr val="tx1"/>
                </a:solidFill>
              </a:rPr>
              <a:t>CE-1: Primary legislation must include family assistance</a:t>
            </a:r>
          </a:p>
          <a:p>
            <a:pPr>
              <a:buFont typeface="Arial" panose="020B0604020202020204" pitchFamily="34" charset="0"/>
              <a:buChar char="•"/>
            </a:pPr>
            <a:r>
              <a:rPr lang="en-GB" noProof="0" dirty="0">
                <a:solidFill>
                  <a:schemeClr val="tx1"/>
                </a:solidFill>
              </a:rPr>
              <a:t>CE-2: Regulations must require operator and airport plans</a:t>
            </a:r>
          </a:p>
          <a:p>
            <a:pPr>
              <a:buFont typeface="Arial" panose="020B0604020202020204" pitchFamily="34" charset="0"/>
              <a:buChar char="•"/>
            </a:pPr>
            <a:r>
              <a:rPr lang="en-GB" noProof="0" dirty="0">
                <a:solidFill>
                  <a:schemeClr val="tx1"/>
                </a:solidFill>
              </a:rPr>
              <a:t>CE-3: States must have systems to enforce obligations</a:t>
            </a:r>
            <a:endParaRPr lang="en-GB" sz="3800" dirty="0">
              <a:solidFill>
                <a:schemeClr val="tx1"/>
              </a:solidFill>
            </a:endParaRPr>
          </a:p>
          <a:p>
            <a:pPr>
              <a:buFont typeface="Arial" panose="020B0604020202020204" pitchFamily="34" charset="0"/>
              <a:buChar char="•"/>
            </a:pPr>
            <a:r>
              <a:rPr lang="en-US" sz="3800" dirty="0">
                <a:solidFill>
                  <a:schemeClr val="tx1"/>
                </a:solidFill>
              </a:rPr>
              <a:t>Regular EFOD reporting required under Assembly Resolution A42-15</a:t>
            </a:r>
            <a:endParaRPr lang="en-GB" sz="3800" dirty="0">
              <a:solidFill>
                <a:schemeClr val="tx1"/>
              </a:solidFill>
            </a:endParaRPr>
          </a:p>
        </p:txBody>
      </p:sp>
      <p:pic>
        <p:nvPicPr>
          <p:cNvPr id="5" name="Picture 4" descr="A group of people standing next to a whiteboard&#10;&#10;AI-generated content may be incorrect.">
            <a:extLst>
              <a:ext uri="{FF2B5EF4-FFF2-40B4-BE49-F238E27FC236}">
                <a16:creationId xmlns:a16="http://schemas.microsoft.com/office/drawing/2014/main" id="{178C2A39-7A95-3D84-7BC4-B68F39791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1" y="1029679"/>
            <a:ext cx="1544519" cy="1029679"/>
          </a:xfrm>
          <a:prstGeom prst="rect">
            <a:avLst/>
          </a:prstGeom>
        </p:spPr>
      </p:pic>
    </p:spTree>
    <p:extLst>
      <p:ext uri="{BB962C8B-B14F-4D97-AF65-F5344CB8AC3E}">
        <p14:creationId xmlns:p14="http://schemas.microsoft.com/office/powerpoint/2010/main" val="3672824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96218-CDCF-1143-F11A-D41762E49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EB59F-0F49-C45E-019F-736C72771744}"/>
              </a:ext>
            </a:extLst>
          </p:cNvPr>
          <p:cNvSpPr>
            <a:spLocks noGrp="1"/>
          </p:cNvSpPr>
          <p:nvPr>
            <p:ph type="title"/>
          </p:nvPr>
        </p:nvSpPr>
        <p:spPr>
          <a:xfrm>
            <a:off x="60960" y="902971"/>
            <a:ext cx="12070080" cy="1005840"/>
          </a:xfrm>
        </p:spPr>
        <p:txBody>
          <a:bodyPr/>
          <a:lstStyle/>
          <a:p>
            <a:r>
              <a:rPr lang="en-GB" noProof="0" dirty="0"/>
              <a:t>Agenda</a:t>
            </a:r>
          </a:p>
        </p:txBody>
      </p:sp>
      <p:sp>
        <p:nvSpPr>
          <p:cNvPr id="3" name="Content Placeholder 2">
            <a:extLst>
              <a:ext uri="{FF2B5EF4-FFF2-40B4-BE49-F238E27FC236}">
                <a16:creationId xmlns:a16="http://schemas.microsoft.com/office/drawing/2014/main" id="{8F7AB9E6-2672-696C-D031-71F1FDBA4D01}"/>
              </a:ext>
            </a:extLst>
          </p:cNvPr>
          <p:cNvSpPr>
            <a:spLocks noGrp="1"/>
          </p:cNvSpPr>
          <p:nvPr>
            <p:ph idx="1"/>
          </p:nvPr>
        </p:nvSpPr>
        <p:spPr>
          <a:xfrm>
            <a:off x="1108710" y="2011680"/>
            <a:ext cx="10001250" cy="4667991"/>
          </a:xfrm>
        </p:spPr>
        <p:txBody>
          <a:bodyPr>
            <a:normAutofit fontScale="77500" lnSpcReduction="20000"/>
          </a:bodyPr>
          <a:lstStyle/>
          <a:p>
            <a:pPr>
              <a:lnSpc>
                <a:spcPct val="120000"/>
              </a:lnSpc>
              <a:spcBef>
                <a:spcPts val="0"/>
              </a:spcBef>
              <a:spcAft>
                <a:spcPts val="400"/>
              </a:spcAft>
            </a:pPr>
            <a:r>
              <a:rPr lang="en-GB" sz="3700" noProof="0" dirty="0">
                <a:solidFill>
                  <a:schemeClr val="bg1">
                    <a:lumMod val="85000"/>
                  </a:schemeClr>
                </a:solidFill>
              </a:rPr>
              <a:t>Humanitarian Imperative and Legal Duties</a:t>
            </a:r>
          </a:p>
          <a:p>
            <a:pPr>
              <a:lnSpc>
                <a:spcPct val="120000"/>
              </a:lnSpc>
              <a:spcBef>
                <a:spcPts val="0"/>
              </a:spcBef>
              <a:spcAft>
                <a:spcPts val="400"/>
              </a:spcAft>
            </a:pPr>
            <a:r>
              <a:rPr lang="en-GB" sz="3700" noProof="0" dirty="0">
                <a:solidFill>
                  <a:schemeClr val="bg1">
                    <a:lumMod val="85000"/>
                  </a:schemeClr>
                </a:solidFill>
              </a:rPr>
              <a:t>ICAO Standards and Recommended Practices – Annex 9</a:t>
            </a:r>
          </a:p>
          <a:p>
            <a:pPr>
              <a:lnSpc>
                <a:spcPct val="120000"/>
              </a:lnSpc>
              <a:spcBef>
                <a:spcPts val="0"/>
              </a:spcBef>
              <a:spcAft>
                <a:spcPts val="400"/>
              </a:spcAft>
            </a:pPr>
            <a:r>
              <a:rPr lang="en-GB" sz="3700" noProof="0" dirty="0">
                <a:solidFill>
                  <a:schemeClr val="bg1">
                    <a:lumMod val="85000"/>
                  </a:schemeClr>
                </a:solidFill>
              </a:rPr>
              <a:t>ICAO Policy and Manual Guidance</a:t>
            </a:r>
          </a:p>
          <a:p>
            <a:pPr>
              <a:lnSpc>
                <a:spcPct val="120000"/>
              </a:lnSpc>
              <a:spcBef>
                <a:spcPts val="0"/>
              </a:spcBef>
              <a:spcAft>
                <a:spcPts val="400"/>
              </a:spcAft>
            </a:pPr>
            <a:r>
              <a:rPr lang="en-GB" sz="3700" noProof="0" dirty="0">
                <a:solidFill>
                  <a:schemeClr val="bg1">
                    <a:lumMod val="85000"/>
                  </a:schemeClr>
                </a:solidFill>
              </a:rPr>
              <a:t>The State’s Obligation to Establish and Coordinate a Family Assistance System</a:t>
            </a:r>
          </a:p>
          <a:p>
            <a:pPr>
              <a:lnSpc>
                <a:spcPct val="120000"/>
              </a:lnSpc>
              <a:spcBef>
                <a:spcPts val="0"/>
              </a:spcBef>
              <a:spcAft>
                <a:spcPts val="400"/>
              </a:spcAft>
            </a:pPr>
            <a:r>
              <a:rPr lang="en-GB" sz="3700" noProof="0" dirty="0">
                <a:solidFill>
                  <a:schemeClr val="bg1">
                    <a:lumMod val="85000"/>
                  </a:schemeClr>
                </a:solidFill>
              </a:rPr>
              <a:t>Roles of Key Stakeholders and International Participation</a:t>
            </a:r>
          </a:p>
          <a:p>
            <a:pPr>
              <a:lnSpc>
                <a:spcPct val="120000"/>
              </a:lnSpc>
              <a:spcBef>
                <a:spcPts val="0"/>
              </a:spcBef>
              <a:spcAft>
                <a:spcPts val="400"/>
              </a:spcAft>
            </a:pPr>
            <a:r>
              <a:rPr lang="en-GB" sz="3700" noProof="0" dirty="0">
                <a:solidFill>
                  <a:schemeClr val="bg1">
                    <a:lumMod val="85000"/>
                  </a:schemeClr>
                </a:solidFill>
              </a:rPr>
              <a:t>The OECS Context – The Role of Coordination</a:t>
            </a:r>
          </a:p>
          <a:p>
            <a:pPr>
              <a:lnSpc>
                <a:spcPct val="120000"/>
              </a:lnSpc>
              <a:spcBef>
                <a:spcPts val="0"/>
              </a:spcBef>
              <a:spcAft>
                <a:spcPts val="400"/>
              </a:spcAft>
            </a:pPr>
            <a:r>
              <a:rPr lang="en-GB" sz="3700" noProof="0" dirty="0">
                <a:solidFill>
                  <a:schemeClr val="bg1">
                    <a:lumMod val="85000"/>
                  </a:schemeClr>
                </a:solidFill>
              </a:rPr>
              <a:t>Legislative and Policy Requirements</a:t>
            </a:r>
            <a:endParaRPr lang="en-GB" sz="3700" noProof="0" dirty="0"/>
          </a:p>
          <a:p>
            <a:pPr>
              <a:lnSpc>
                <a:spcPct val="120000"/>
              </a:lnSpc>
              <a:spcBef>
                <a:spcPts val="0"/>
              </a:spcBef>
              <a:spcAft>
                <a:spcPts val="400"/>
              </a:spcAft>
            </a:pPr>
            <a:r>
              <a:rPr lang="en-GB" sz="3700" noProof="0" dirty="0"/>
              <a:t>Implementation and Good Practices</a:t>
            </a:r>
          </a:p>
        </p:txBody>
      </p:sp>
    </p:spTree>
    <p:extLst>
      <p:ext uri="{BB962C8B-B14F-4D97-AF65-F5344CB8AC3E}">
        <p14:creationId xmlns:p14="http://schemas.microsoft.com/office/powerpoint/2010/main" val="35017538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953BC-CF02-0076-6C40-FC421AE38D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0C89F-F8B9-A138-164E-3266CCAB2506}"/>
              </a:ext>
            </a:extLst>
          </p:cNvPr>
          <p:cNvSpPr>
            <a:spLocks noGrp="1"/>
          </p:cNvSpPr>
          <p:nvPr>
            <p:ph type="title"/>
          </p:nvPr>
        </p:nvSpPr>
        <p:spPr/>
        <p:txBody>
          <a:bodyPr/>
          <a:lstStyle/>
          <a:p>
            <a:r>
              <a:rPr lang="en-GB" noProof="0" dirty="0"/>
              <a:t>Effective family assistance systems</a:t>
            </a:r>
          </a:p>
        </p:txBody>
      </p:sp>
      <p:sp>
        <p:nvSpPr>
          <p:cNvPr id="3" name="Content Placeholder 2">
            <a:extLst>
              <a:ext uri="{FF2B5EF4-FFF2-40B4-BE49-F238E27FC236}">
                <a16:creationId xmlns:a16="http://schemas.microsoft.com/office/drawing/2014/main" id="{74CFBACA-8567-3B55-FB60-373EE382A14C}"/>
              </a:ext>
            </a:extLst>
          </p:cNvPr>
          <p:cNvSpPr>
            <a:spLocks noGrp="1"/>
          </p:cNvSpPr>
          <p:nvPr>
            <p:ph idx="1"/>
          </p:nvPr>
        </p:nvSpPr>
        <p:spPr>
          <a:xfrm>
            <a:off x="1074420" y="2236477"/>
            <a:ext cx="10081260" cy="4443194"/>
          </a:xfrm>
        </p:spPr>
        <p:txBody>
          <a:bodyPr/>
          <a:lstStyle/>
          <a:p>
            <a:pPr>
              <a:buFont typeface="Arial" panose="020B0604020202020204" pitchFamily="34" charset="0"/>
              <a:buChar char="•"/>
            </a:pPr>
            <a:r>
              <a:rPr lang="en-GB" noProof="0" dirty="0">
                <a:solidFill>
                  <a:schemeClr val="tx1"/>
                </a:solidFill>
              </a:rPr>
              <a:t>National/Regional assistance plans</a:t>
            </a:r>
          </a:p>
          <a:p>
            <a:pPr>
              <a:buFont typeface="Arial" panose="020B0604020202020204" pitchFamily="34" charset="0"/>
              <a:buChar char="•"/>
            </a:pPr>
            <a:r>
              <a:rPr lang="en-GB" noProof="0" dirty="0">
                <a:solidFill>
                  <a:schemeClr val="tx1"/>
                </a:solidFill>
              </a:rPr>
              <a:t>Pre-arranged MOUs with NGOs and operators</a:t>
            </a:r>
          </a:p>
          <a:p>
            <a:pPr>
              <a:buFont typeface="Arial" panose="020B0604020202020204" pitchFamily="34" charset="0"/>
              <a:buChar char="•"/>
            </a:pPr>
            <a:r>
              <a:rPr lang="en-GB" noProof="0" dirty="0">
                <a:solidFill>
                  <a:schemeClr val="tx1"/>
                </a:solidFill>
              </a:rPr>
              <a:t>Training and regular exercises</a:t>
            </a:r>
          </a:p>
        </p:txBody>
      </p:sp>
      <p:pic>
        <p:nvPicPr>
          <p:cNvPr id="5" name="Picture 4" descr="A group of people sitting around a table&#10;&#10;AI-generated content may be incorrect.">
            <a:extLst>
              <a:ext uri="{FF2B5EF4-FFF2-40B4-BE49-F238E27FC236}">
                <a16:creationId xmlns:a16="http://schemas.microsoft.com/office/drawing/2014/main" id="{F5C16396-24FB-6367-2F5D-58BFB6500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5100" y="4202243"/>
            <a:ext cx="3259017" cy="2172678"/>
          </a:xfrm>
          <a:prstGeom prst="rect">
            <a:avLst/>
          </a:prstGeom>
        </p:spPr>
      </p:pic>
    </p:spTree>
    <p:extLst>
      <p:ext uri="{BB962C8B-B14F-4D97-AF65-F5344CB8AC3E}">
        <p14:creationId xmlns:p14="http://schemas.microsoft.com/office/powerpoint/2010/main" val="397975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Objective</a:t>
            </a:r>
          </a:p>
        </p:txBody>
      </p:sp>
      <p:sp>
        <p:nvSpPr>
          <p:cNvPr id="3" name="Content Placeholder 2"/>
          <p:cNvSpPr>
            <a:spLocks noGrp="1"/>
          </p:cNvSpPr>
          <p:nvPr>
            <p:ph idx="1"/>
          </p:nvPr>
        </p:nvSpPr>
        <p:spPr>
          <a:xfrm>
            <a:off x="937260" y="2402472"/>
            <a:ext cx="10151295" cy="4138768"/>
          </a:xfrm>
        </p:spPr>
        <p:txBody>
          <a:bodyPr>
            <a:normAutofit/>
          </a:bodyPr>
          <a:lstStyle/>
          <a:p>
            <a:pPr marL="0" indent="1200121">
              <a:buNone/>
            </a:pPr>
            <a:r>
              <a:rPr lang="en-GB" noProof="0" dirty="0"/>
              <a:t>Inspire participants to treat family assistance as a binding duty and to strengthen laws, coordination, and plans within their own States</a:t>
            </a:r>
          </a:p>
        </p:txBody>
      </p:sp>
    </p:spTree>
    <p:extLst>
      <p:ext uri="{BB962C8B-B14F-4D97-AF65-F5344CB8AC3E}">
        <p14:creationId xmlns:p14="http://schemas.microsoft.com/office/powerpoint/2010/main" val="3232999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8A2A8-FE89-389A-A92D-876344C52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F01EB3-4DF8-2CD8-3B10-8990CF90E9AD}"/>
              </a:ext>
            </a:extLst>
          </p:cNvPr>
          <p:cNvSpPr>
            <a:spLocks noGrp="1"/>
          </p:cNvSpPr>
          <p:nvPr>
            <p:ph type="title"/>
          </p:nvPr>
        </p:nvSpPr>
        <p:spPr/>
        <p:txBody>
          <a:bodyPr/>
          <a:lstStyle/>
          <a:p>
            <a:r>
              <a:rPr lang="en-GB" noProof="0" dirty="0"/>
              <a:t>Sustainability and improvement</a:t>
            </a:r>
          </a:p>
        </p:txBody>
      </p:sp>
      <p:sp>
        <p:nvSpPr>
          <p:cNvPr id="3" name="Content Placeholder 2">
            <a:extLst>
              <a:ext uri="{FF2B5EF4-FFF2-40B4-BE49-F238E27FC236}">
                <a16:creationId xmlns:a16="http://schemas.microsoft.com/office/drawing/2014/main" id="{6851AA27-4CA2-3328-F197-5C0683AB6EB1}"/>
              </a:ext>
            </a:extLst>
          </p:cNvPr>
          <p:cNvSpPr>
            <a:spLocks noGrp="1"/>
          </p:cNvSpPr>
          <p:nvPr>
            <p:ph idx="1"/>
          </p:nvPr>
        </p:nvSpPr>
        <p:spPr>
          <a:xfrm>
            <a:off x="1074420" y="2236477"/>
            <a:ext cx="10081260" cy="4443194"/>
          </a:xfrm>
        </p:spPr>
        <p:txBody>
          <a:bodyPr/>
          <a:lstStyle/>
          <a:p>
            <a:pPr>
              <a:buFont typeface="Arial" panose="020B0604020202020204" pitchFamily="34" charset="0"/>
              <a:buChar char="•"/>
            </a:pPr>
            <a:r>
              <a:rPr lang="en-GB" noProof="0" dirty="0">
                <a:solidFill>
                  <a:schemeClr val="tx1"/>
                </a:solidFill>
              </a:rPr>
              <a:t>Continuous review after real events or drills</a:t>
            </a:r>
          </a:p>
          <a:p>
            <a:pPr>
              <a:buFont typeface="Arial" panose="020B0604020202020204" pitchFamily="34" charset="0"/>
              <a:buChar char="•"/>
            </a:pPr>
            <a:r>
              <a:rPr lang="en-GB" noProof="0" dirty="0">
                <a:solidFill>
                  <a:schemeClr val="tx1"/>
                </a:solidFill>
              </a:rPr>
              <a:t>Feedback from families</a:t>
            </a:r>
          </a:p>
          <a:p>
            <a:pPr>
              <a:buFont typeface="Arial" panose="020B0604020202020204" pitchFamily="34" charset="0"/>
              <a:buChar char="•"/>
            </a:pPr>
            <a:r>
              <a:rPr lang="en-GB" noProof="0" dirty="0">
                <a:solidFill>
                  <a:schemeClr val="tx1"/>
                </a:solidFill>
              </a:rPr>
              <a:t>Integration into national emergency </a:t>
            </a:r>
            <a:r>
              <a:rPr lang="en-GB" dirty="0">
                <a:solidFill>
                  <a:schemeClr val="tx1"/>
                </a:solidFill>
              </a:rPr>
              <a:t>management</a:t>
            </a:r>
          </a:p>
          <a:p>
            <a:pPr>
              <a:buFont typeface="Arial" panose="020B0604020202020204" pitchFamily="34" charset="0"/>
              <a:buChar char="•"/>
            </a:pPr>
            <a:r>
              <a:rPr lang="en-US" dirty="0">
                <a:solidFill>
                  <a:schemeClr val="tx1"/>
                </a:solidFill>
              </a:rPr>
              <a:t>Share lessons learned and best practices with ICAO and other States (A42-15)</a:t>
            </a:r>
            <a:endParaRPr lang="en-GB" dirty="0">
              <a:solidFill>
                <a:schemeClr val="tx1"/>
              </a:solidFill>
            </a:endParaRPr>
          </a:p>
        </p:txBody>
      </p:sp>
      <p:pic>
        <p:nvPicPr>
          <p:cNvPr id="5" name="Picture 4" descr="A person and person sitting at a table with papers and a computer&#10;&#10;AI-generated content may be incorrect.">
            <a:extLst>
              <a:ext uri="{FF2B5EF4-FFF2-40B4-BE49-F238E27FC236}">
                <a16:creationId xmlns:a16="http://schemas.microsoft.com/office/drawing/2014/main" id="{AC8243CF-A4A4-D1C1-DCAF-388A521BD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870" y="5451893"/>
            <a:ext cx="1291575" cy="1291575"/>
          </a:xfrm>
          <a:prstGeom prst="rect">
            <a:avLst/>
          </a:prstGeom>
        </p:spPr>
      </p:pic>
    </p:spTree>
    <p:extLst>
      <p:ext uri="{BB962C8B-B14F-4D97-AF65-F5344CB8AC3E}">
        <p14:creationId xmlns:p14="http://schemas.microsoft.com/office/powerpoint/2010/main" val="1157975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CF7BE-3377-0A33-16CC-A9271A58D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6820C-4F8D-A032-8186-C8BABB7DC26B}"/>
              </a:ext>
            </a:extLst>
          </p:cNvPr>
          <p:cNvSpPr>
            <a:spLocks noGrp="1"/>
          </p:cNvSpPr>
          <p:nvPr>
            <p:ph type="title"/>
          </p:nvPr>
        </p:nvSpPr>
        <p:spPr>
          <a:xfrm>
            <a:off x="60960" y="902971"/>
            <a:ext cx="12070080" cy="1005840"/>
          </a:xfrm>
        </p:spPr>
        <p:txBody>
          <a:bodyPr/>
          <a:lstStyle/>
          <a:p>
            <a:r>
              <a:rPr lang="en-GB" noProof="0" dirty="0"/>
              <a:t>Agenda</a:t>
            </a:r>
          </a:p>
        </p:txBody>
      </p:sp>
      <p:sp>
        <p:nvSpPr>
          <p:cNvPr id="3" name="Content Placeholder 2">
            <a:extLst>
              <a:ext uri="{FF2B5EF4-FFF2-40B4-BE49-F238E27FC236}">
                <a16:creationId xmlns:a16="http://schemas.microsoft.com/office/drawing/2014/main" id="{A91D3AAC-74D8-6530-B124-FC4BB6ADAF37}"/>
              </a:ext>
            </a:extLst>
          </p:cNvPr>
          <p:cNvSpPr>
            <a:spLocks noGrp="1"/>
          </p:cNvSpPr>
          <p:nvPr>
            <p:ph idx="1"/>
          </p:nvPr>
        </p:nvSpPr>
        <p:spPr>
          <a:xfrm>
            <a:off x="1108710" y="2011680"/>
            <a:ext cx="10001250" cy="4667991"/>
          </a:xfrm>
        </p:spPr>
        <p:txBody>
          <a:bodyPr>
            <a:normAutofit fontScale="77500" lnSpcReduction="20000"/>
          </a:bodyPr>
          <a:lstStyle/>
          <a:p>
            <a:pPr>
              <a:lnSpc>
                <a:spcPct val="120000"/>
              </a:lnSpc>
              <a:spcBef>
                <a:spcPts val="0"/>
              </a:spcBef>
              <a:spcAft>
                <a:spcPts val="400"/>
              </a:spcAft>
            </a:pPr>
            <a:r>
              <a:rPr lang="en-GB" noProof="0" dirty="0"/>
              <a:t>Humanitarian Imperative and Legal Duties</a:t>
            </a:r>
          </a:p>
          <a:p>
            <a:pPr>
              <a:lnSpc>
                <a:spcPct val="120000"/>
              </a:lnSpc>
              <a:spcBef>
                <a:spcPts val="0"/>
              </a:spcBef>
              <a:spcAft>
                <a:spcPts val="400"/>
              </a:spcAft>
            </a:pPr>
            <a:r>
              <a:rPr lang="en-GB" noProof="0" dirty="0"/>
              <a:t>ICAO Standards and Recommended Practices – Annex 9</a:t>
            </a:r>
          </a:p>
          <a:p>
            <a:pPr>
              <a:lnSpc>
                <a:spcPct val="120000"/>
              </a:lnSpc>
              <a:spcBef>
                <a:spcPts val="0"/>
              </a:spcBef>
              <a:spcAft>
                <a:spcPts val="400"/>
              </a:spcAft>
            </a:pPr>
            <a:r>
              <a:rPr lang="en-GB" noProof="0" dirty="0"/>
              <a:t>ICAO Policy and Manual Guidance</a:t>
            </a:r>
          </a:p>
          <a:p>
            <a:pPr>
              <a:lnSpc>
                <a:spcPct val="120000"/>
              </a:lnSpc>
              <a:spcBef>
                <a:spcPts val="0"/>
              </a:spcBef>
              <a:spcAft>
                <a:spcPts val="400"/>
              </a:spcAft>
            </a:pPr>
            <a:r>
              <a:rPr lang="en-GB" noProof="0" dirty="0"/>
              <a:t>The State’s Obligation to Establish and Coordinate a Family Assistance System</a:t>
            </a:r>
          </a:p>
          <a:p>
            <a:pPr>
              <a:lnSpc>
                <a:spcPct val="120000"/>
              </a:lnSpc>
              <a:spcBef>
                <a:spcPts val="0"/>
              </a:spcBef>
              <a:spcAft>
                <a:spcPts val="400"/>
              </a:spcAft>
            </a:pPr>
            <a:r>
              <a:rPr lang="en-GB" noProof="0" dirty="0"/>
              <a:t>Roles of Key Stakeholders and International Participation</a:t>
            </a:r>
          </a:p>
          <a:p>
            <a:pPr>
              <a:lnSpc>
                <a:spcPct val="120000"/>
              </a:lnSpc>
              <a:spcBef>
                <a:spcPts val="0"/>
              </a:spcBef>
              <a:spcAft>
                <a:spcPts val="400"/>
              </a:spcAft>
            </a:pPr>
            <a:r>
              <a:rPr lang="en-GB" noProof="0" dirty="0"/>
              <a:t>The OECS Context – The Role of Coordination</a:t>
            </a:r>
          </a:p>
          <a:p>
            <a:pPr>
              <a:lnSpc>
                <a:spcPct val="120000"/>
              </a:lnSpc>
              <a:spcBef>
                <a:spcPts val="0"/>
              </a:spcBef>
              <a:spcAft>
                <a:spcPts val="400"/>
              </a:spcAft>
            </a:pPr>
            <a:r>
              <a:rPr lang="en-GB" noProof="0" dirty="0"/>
              <a:t>Legislative and Policy Requirements</a:t>
            </a:r>
          </a:p>
          <a:p>
            <a:pPr>
              <a:lnSpc>
                <a:spcPct val="120000"/>
              </a:lnSpc>
              <a:spcBef>
                <a:spcPts val="0"/>
              </a:spcBef>
              <a:spcAft>
                <a:spcPts val="400"/>
              </a:spcAft>
            </a:pPr>
            <a:r>
              <a:rPr lang="en-GB" noProof="0" dirty="0"/>
              <a:t>Implementation and Good Practices</a:t>
            </a:r>
          </a:p>
        </p:txBody>
      </p:sp>
    </p:spTree>
    <p:extLst>
      <p:ext uri="{BB962C8B-B14F-4D97-AF65-F5344CB8AC3E}">
        <p14:creationId xmlns:p14="http://schemas.microsoft.com/office/powerpoint/2010/main" val="3489896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7AD93-AD8C-8672-0B39-08C69B003264}"/>
            </a:ext>
          </a:extLst>
        </p:cNvPr>
        <p:cNvGrpSpPr/>
        <p:nvPr/>
      </p:nvGrpSpPr>
      <p:grpSpPr>
        <a:xfrm>
          <a:off x="0" y="0"/>
          <a:ext cx="0" cy="0"/>
          <a:chOff x="0" y="0"/>
          <a:chExt cx="0" cy="0"/>
        </a:xfrm>
      </p:grpSpPr>
      <p:pic>
        <p:nvPicPr>
          <p:cNvPr id="4" name="Picture 3" descr="A cartoon of two people&#10;&#10;AI-generated content may be incorrect.">
            <a:extLst>
              <a:ext uri="{FF2B5EF4-FFF2-40B4-BE49-F238E27FC236}">
                <a16:creationId xmlns:a16="http://schemas.microsoft.com/office/drawing/2014/main" id="{86ABE774-172B-007F-A27A-E38EE4D0A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B4AE6675-A5AE-5503-0E2B-CCA77DFB48EC}"/>
              </a:ext>
            </a:extLst>
          </p:cNvPr>
          <p:cNvSpPr/>
          <p:nvPr/>
        </p:nvSpPr>
        <p:spPr>
          <a:xfrm>
            <a:off x="0" y="0"/>
            <a:ext cx="12192000" cy="6858000"/>
          </a:xfrm>
          <a:prstGeom prst="rect">
            <a:avLst/>
          </a:prstGeom>
          <a:solidFill>
            <a:schemeClr val="bg1">
              <a:alpha val="7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7CF7AA9-7735-0565-2E2E-CBAAB3692F65}"/>
              </a:ext>
            </a:extLst>
          </p:cNvPr>
          <p:cNvSpPr/>
          <p:nvPr/>
        </p:nvSpPr>
        <p:spPr>
          <a:xfrm>
            <a:off x="814136" y="1561444"/>
            <a:ext cx="10563727" cy="3139321"/>
          </a:xfrm>
          <a:prstGeom prst="rect">
            <a:avLst/>
          </a:prstGeom>
          <a:noFill/>
        </p:spPr>
        <p:txBody>
          <a:bodyPr wrap="square" lIns="91440" tIns="45720" rIns="91440" bIns="45720">
            <a:spAutoFit/>
          </a:bodyPr>
          <a:lstStyle/>
          <a:p>
            <a:pPr algn="ctr"/>
            <a:r>
              <a:rPr lang="en-GB" sz="6600" b="1" noProof="0" dirty="0">
                <a:ln w="28575">
                  <a:solidFill>
                    <a:schemeClr val="tx1">
                      <a:lumMod val="95000"/>
                      <a:lumOff val="5000"/>
                    </a:schemeClr>
                  </a:solidFill>
                  <a:prstDash val="solid"/>
                </a:ln>
                <a:solidFill>
                  <a:schemeClr val="accent2">
                    <a:lumMod val="40000"/>
                    <a:lumOff val="60000"/>
                  </a:schemeClr>
                </a:solidFill>
              </a:rPr>
              <a:t>Family assistance: a State obligation, a human responsibility</a:t>
            </a:r>
          </a:p>
        </p:txBody>
      </p:sp>
    </p:spTree>
    <p:extLst>
      <p:ext uri="{BB962C8B-B14F-4D97-AF65-F5344CB8AC3E}">
        <p14:creationId xmlns:p14="http://schemas.microsoft.com/office/powerpoint/2010/main" val="2309877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388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 y="902971"/>
            <a:ext cx="12070080" cy="1005840"/>
          </a:xfrm>
        </p:spPr>
        <p:txBody>
          <a:bodyPr/>
          <a:lstStyle/>
          <a:p>
            <a:r>
              <a:rPr lang="en-GB" noProof="0" dirty="0"/>
              <a:t>Agenda</a:t>
            </a:r>
          </a:p>
        </p:txBody>
      </p:sp>
      <p:sp>
        <p:nvSpPr>
          <p:cNvPr id="3" name="Content Placeholder 2"/>
          <p:cNvSpPr>
            <a:spLocks noGrp="1"/>
          </p:cNvSpPr>
          <p:nvPr>
            <p:ph idx="1"/>
          </p:nvPr>
        </p:nvSpPr>
        <p:spPr>
          <a:xfrm>
            <a:off x="1108710" y="2011680"/>
            <a:ext cx="10001250" cy="4667991"/>
          </a:xfrm>
        </p:spPr>
        <p:txBody>
          <a:bodyPr>
            <a:normAutofit fontScale="77500" lnSpcReduction="20000"/>
          </a:bodyPr>
          <a:lstStyle/>
          <a:p>
            <a:pPr>
              <a:lnSpc>
                <a:spcPct val="120000"/>
              </a:lnSpc>
              <a:spcBef>
                <a:spcPts val="0"/>
              </a:spcBef>
              <a:spcAft>
                <a:spcPts val="400"/>
              </a:spcAft>
            </a:pPr>
            <a:r>
              <a:rPr lang="en-GB" noProof="0" dirty="0"/>
              <a:t>Humanitarian Imperative and Legal Duties</a:t>
            </a:r>
          </a:p>
          <a:p>
            <a:pPr>
              <a:lnSpc>
                <a:spcPct val="120000"/>
              </a:lnSpc>
              <a:spcBef>
                <a:spcPts val="0"/>
              </a:spcBef>
              <a:spcAft>
                <a:spcPts val="400"/>
              </a:spcAft>
            </a:pPr>
            <a:r>
              <a:rPr lang="en-GB" noProof="0" dirty="0"/>
              <a:t>ICAO Standards and Recommended Practices – Annex 9</a:t>
            </a:r>
          </a:p>
          <a:p>
            <a:pPr>
              <a:lnSpc>
                <a:spcPct val="120000"/>
              </a:lnSpc>
              <a:spcBef>
                <a:spcPts val="0"/>
              </a:spcBef>
              <a:spcAft>
                <a:spcPts val="400"/>
              </a:spcAft>
            </a:pPr>
            <a:r>
              <a:rPr lang="en-GB" noProof="0" dirty="0"/>
              <a:t>ICAO Policy and Manual Guidance</a:t>
            </a:r>
          </a:p>
          <a:p>
            <a:pPr>
              <a:lnSpc>
                <a:spcPct val="120000"/>
              </a:lnSpc>
              <a:spcBef>
                <a:spcPts val="0"/>
              </a:spcBef>
              <a:spcAft>
                <a:spcPts val="400"/>
              </a:spcAft>
            </a:pPr>
            <a:r>
              <a:rPr lang="en-GB" noProof="0" dirty="0"/>
              <a:t>The State’s Obligation to Establish and Coordinate a Family Assistance System</a:t>
            </a:r>
          </a:p>
          <a:p>
            <a:pPr>
              <a:lnSpc>
                <a:spcPct val="120000"/>
              </a:lnSpc>
              <a:spcBef>
                <a:spcPts val="0"/>
              </a:spcBef>
              <a:spcAft>
                <a:spcPts val="400"/>
              </a:spcAft>
            </a:pPr>
            <a:r>
              <a:rPr lang="en-GB" noProof="0" dirty="0"/>
              <a:t>Roles of Key Stakeholders and International Participation</a:t>
            </a:r>
          </a:p>
          <a:p>
            <a:pPr>
              <a:lnSpc>
                <a:spcPct val="120000"/>
              </a:lnSpc>
              <a:spcBef>
                <a:spcPts val="0"/>
              </a:spcBef>
              <a:spcAft>
                <a:spcPts val="400"/>
              </a:spcAft>
            </a:pPr>
            <a:r>
              <a:rPr lang="en-GB" noProof="0" dirty="0"/>
              <a:t>The OECS Context – The Role of Coordination</a:t>
            </a:r>
          </a:p>
          <a:p>
            <a:pPr>
              <a:lnSpc>
                <a:spcPct val="120000"/>
              </a:lnSpc>
              <a:spcBef>
                <a:spcPts val="0"/>
              </a:spcBef>
              <a:spcAft>
                <a:spcPts val="400"/>
              </a:spcAft>
            </a:pPr>
            <a:r>
              <a:rPr lang="en-GB" noProof="0" dirty="0"/>
              <a:t>Legislative and Policy Requirements</a:t>
            </a:r>
          </a:p>
          <a:p>
            <a:pPr>
              <a:lnSpc>
                <a:spcPct val="120000"/>
              </a:lnSpc>
              <a:spcBef>
                <a:spcPts val="0"/>
              </a:spcBef>
              <a:spcAft>
                <a:spcPts val="400"/>
              </a:spcAft>
            </a:pPr>
            <a:r>
              <a:rPr lang="en-GB" noProof="0" dirty="0"/>
              <a:t>Implementation and Good Practices</a:t>
            </a:r>
          </a:p>
        </p:txBody>
      </p:sp>
    </p:spTree>
    <p:extLst>
      <p:ext uri="{BB962C8B-B14F-4D97-AF65-F5344CB8AC3E}">
        <p14:creationId xmlns:p14="http://schemas.microsoft.com/office/powerpoint/2010/main" val="2588501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96E45-8626-4EF2-1095-9B2A94E85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9C0337-0B06-D1F7-BA2A-35BAE3A2F586}"/>
              </a:ext>
            </a:extLst>
          </p:cNvPr>
          <p:cNvSpPr>
            <a:spLocks noGrp="1"/>
          </p:cNvSpPr>
          <p:nvPr>
            <p:ph type="title"/>
          </p:nvPr>
        </p:nvSpPr>
        <p:spPr>
          <a:xfrm>
            <a:off x="60960" y="902971"/>
            <a:ext cx="12070080" cy="1005840"/>
          </a:xfrm>
        </p:spPr>
        <p:txBody>
          <a:bodyPr/>
          <a:lstStyle/>
          <a:p>
            <a:r>
              <a:rPr lang="en-GB" noProof="0" dirty="0"/>
              <a:t>Agenda</a:t>
            </a:r>
          </a:p>
        </p:txBody>
      </p:sp>
      <p:sp>
        <p:nvSpPr>
          <p:cNvPr id="3" name="Content Placeholder 2">
            <a:extLst>
              <a:ext uri="{FF2B5EF4-FFF2-40B4-BE49-F238E27FC236}">
                <a16:creationId xmlns:a16="http://schemas.microsoft.com/office/drawing/2014/main" id="{11735677-DF8A-6CE1-2AD6-FC0B9AE66975}"/>
              </a:ext>
            </a:extLst>
          </p:cNvPr>
          <p:cNvSpPr>
            <a:spLocks noGrp="1"/>
          </p:cNvSpPr>
          <p:nvPr>
            <p:ph idx="1"/>
          </p:nvPr>
        </p:nvSpPr>
        <p:spPr>
          <a:xfrm>
            <a:off x="1108710" y="2011680"/>
            <a:ext cx="10001250" cy="4667991"/>
          </a:xfrm>
        </p:spPr>
        <p:txBody>
          <a:bodyPr>
            <a:normAutofit fontScale="77500" lnSpcReduction="20000"/>
          </a:bodyPr>
          <a:lstStyle/>
          <a:p>
            <a:pPr>
              <a:lnSpc>
                <a:spcPct val="120000"/>
              </a:lnSpc>
              <a:spcBef>
                <a:spcPts val="0"/>
              </a:spcBef>
              <a:spcAft>
                <a:spcPts val="400"/>
              </a:spcAft>
            </a:pPr>
            <a:r>
              <a:rPr lang="en-GB" noProof="0" dirty="0"/>
              <a:t>Humanitarian Imperative and Legal Duties</a:t>
            </a:r>
          </a:p>
          <a:p>
            <a:pPr>
              <a:lnSpc>
                <a:spcPct val="120000"/>
              </a:lnSpc>
              <a:spcBef>
                <a:spcPts val="0"/>
              </a:spcBef>
              <a:spcAft>
                <a:spcPts val="400"/>
              </a:spcAft>
            </a:pPr>
            <a:r>
              <a:rPr lang="en-GB" sz="3700" noProof="0" dirty="0">
                <a:solidFill>
                  <a:schemeClr val="bg1">
                    <a:lumMod val="85000"/>
                  </a:schemeClr>
                </a:solidFill>
              </a:rPr>
              <a:t>ICAO Standards and Recommended Practices – Annex 9</a:t>
            </a:r>
          </a:p>
          <a:p>
            <a:pPr>
              <a:lnSpc>
                <a:spcPct val="120000"/>
              </a:lnSpc>
              <a:spcBef>
                <a:spcPts val="0"/>
              </a:spcBef>
              <a:spcAft>
                <a:spcPts val="400"/>
              </a:spcAft>
            </a:pPr>
            <a:r>
              <a:rPr lang="en-GB" sz="3700" noProof="0" dirty="0">
                <a:solidFill>
                  <a:schemeClr val="bg1">
                    <a:lumMod val="85000"/>
                  </a:schemeClr>
                </a:solidFill>
              </a:rPr>
              <a:t>ICAO Policy and Manual Guidance</a:t>
            </a:r>
          </a:p>
          <a:p>
            <a:pPr>
              <a:lnSpc>
                <a:spcPct val="120000"/>
              </a:lnSpc>
              <a:spcBef>
                <a:spcPts val="0"/>
              </a:spcBef>
              <a:spcAft>
                <a:spcPts val="400"/>
              </a:spcAft>
            </a:pPr>
            <a:r>
              <a:rPr lang="en-GB" sz="3700" noProof="0" dirty="0">
                <a:solidFill>
                  <a:schemeClr val="bg1">
                    <a:lumMod val="85000"/>
                  </a:schemeClr>
                </a:solidFill>
              </a:rPr>
              <a:t>The State’s Obligation to Establish and Coordinate a Family Assistance System</a:t>
            </a:r>
          </a:p>
          <a:p>
            <a:pPr>
              <a:lnSpc>
                <a:spcPct val="120000"/>
              </a:lnSpc>
              <a:spcBef>
                <a:spcPts val="0"/>
              </a:spcBef>
              <a:spcAft>
                <a:spcPts val="400"/>
              </a:spcAft>
            </a:pPr>
            <a:r>
              <a:rPr lang="en-GB" sz="3700" noProof="0" dirty="0">
                <a:solidFill>
                  <a:schemeClr val="bg1">
                    <a:lumMod val="85000"/>
                  </a:schemeClr>
                </a:solidFill>
              </a:rPr>
              <a:t>Roles of Key Stakeholders and International Participation</a:t>
            </a:r>
          </a:p>
          <a:p>
            <a:pPr>
              <a:lnSpc>
                <a:spcPct val="120000"/>
              </a:lnSpc>
              <a:spcBef>
                <a:spcPts val="0"/>
              </a:spcBef>
              <a:spcAft>
                <a:spcPts val="400"/>
              </a:spcAft>
            </a:pPr>
            <a:r>
              <a:rPr lang="en-GB" sz="3700" noProof="0" dirty="0">
                <a:solidFill>
                  <a:schemeClr val="bg1">
                    <a:lumMod val="85000"/>
                  </a:schemeClr>
                </a:solidFill>
              </a:rPr>
              <a:t>The OECS Context – The Role of Coordination</a:t>
            </a:r>
          </a:p>
          <a:p>
            <a:pPr>
              <a:lnSpc>
                <a:spcPct val="120000"/>
              </a:lnSpc>
              <a:spcBef>
                <a:spcPts val="0"/>
              </a:spcBef>
              <a:spcAft>
                <a:spcPts val="400"/>
              </a:spcAft>
            </a:pPr>
            <a:r>
              <a:rPr lang="en-GB" sz="3700" noProof="0" dirty="0">
                <a:solidFill>
                  <a:schemeClr val="bg1">
                    <a:lumMod val="85000"/>
                  </a:schemeClr>
                </a:solidFill>
              </a:rPr>
              <a:t>Legislative and Policy Requirements</a:t>
            </a:r>
          </a:p>
          <a:p>
            <a:pPr>
              <a:lnSpc>
                <a:spcPct val="120000"/>
              </a:lnSpc>
              <a:spcBef>
                <a:spcPts val="0"/>
              </a:spcBef>
              <a:spcAft>
                <a:spcPts val="400"/>
              </a:spcAft>
            </a:pPr>
            <a:r>
              <a:rPr lang="en-GB" sz="3700" noProof="0" dirty="0">
                <a:solidFill>
                  <a:schemeClr val="bg1">
                    <a:lumMod val="85000"/>
                  </a:schemeClr>
                </a:solidFill>
              </a:rPr>
              <a:t>Implementation and Good Practices</a:t>
            </a:r>
          </a:p>
        </p:txBody>
      </p:sp>
    </p:spTree>
    <p:extLst>
      <p:ext uri="{BB962C8B-B14F-4D97-AF65-F5344CB8AC3E}">
        <p14:creationId xmlns:p14="http://schemas.microsoft.com/office/powerpoint/2010/main" val="2162190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B7DB2-284E-3BCF-2FF5-D606DF53F0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AD606-1C11-986B-8E35-53C9C992213A}"/>
              </a:ext>
            </a:extLst>
          </p:cNvPr>
          <p:cNvSpPr>
            <a:spLocks noGrp="1"/>
          </p:cNvSpPr>
          <p:nvPr>
            <p:ph type="title"/>
          </p:nvPr>
        </p:nvSpPr>
        <p:spPr/>
        <p:txBody>
          <a:bodyPr/>
          <a:lstStyle/>
          <a:p>
            <a:r>
              <a:rPr lang="en-GB" sz="4800" noProof="0" dirty="0"/>
              <a:t>Why assistance matters</a:t>
            </a:r>
          </a:p>
        </p:txBody>
      </p:sp>
      <p:sp>
        <p:nvSpPr>
          <p:cNvPr id="3" name="Content Placeholder 2">
            <a:extLst>
              <a:ext uri="{FF2B5EF4-FFF2-40B4-BE49-F238E27FC236}">
                <a16:creationId xmlns:a16="http://schemas.microsoft.com/office/drawing/2014/main" id="{FDF7E5FF-4791-E251-C828-474B3331F98F}"/>
              </a:ext>
            </a:extLst>
          </p:cNvPr>
          <p:cNvSpPr>
            <a:spLocks noGrp="1"/>
          </p:cNvSpPr>
          <p:nvPr>
            <p:ph idx="1"/>
          </p:nvPr>
        </p:nvSpPr>
        <p:spPr>
          <a:xfrm>
            <a:off x="1074420" y="2172679"/>
            <a:ext cx="10081260" cy="4506992"/>
          </a:xfrm>
        </p:spPr>
        <p:txBody>
          <a:bodyPr>
            <a:normAutofit/>
          </a:bodyPr>
          <a:lstStyle/>
          <a:p>
            <a:pPr>
              <a:buFont typeface="Arial" panose="020B0604020202020204" pitchFamily="34" charset="0"/>
              <a:buChar char="•"/>
            </a:pPr>
            <a:r>
              <a:rPr lang="en-GB" noProof="0" dirty="0">
                <a:solidFill>
                  <a:schemeClr val="tx1"/>
                </a:solidFill>
              </a:rPr>
              <a:t>Aviation is safe, but accidents cannot be fully eliminated</a:t>
            </a:r>
          </a:p>
          <a:p>
            <a:pPr>
              <a:buFont typeface="Arial" panose="020B0604020202020204" pitchFamily="34" charset="0"/>
              <a:buChar char="•"/>
            </a:pPr>
            <a:r>
              <a:rPr lang="en-GB" noProof="0" dirty="0">
                <a:solidFill>
                  <a:schemeClr val="tx1"/>
                </a:solidFill>
              </a:rPr>
              <a:t>Families face trauma, loss, uncertainty</a:t>
            </a:r>
          </a:p>
          <a:p>
            <a:pPr>
              <a:buFont typeface="Arial" panose="020B0604020202020204" pitchFamily="34" charset="0"/>
              <a:buChar char="•"/>
            </a:pPr>
            <a:r>
              <a:rPr lang="en-GB" noProof="0" dirty="0">
                <a:solidFill>
                  <a:schemeClr val="tx1"/>
                </a:solidFill>
              </a:rPr>
              <a:t>Assistance is a humanitarian and legal obligation</a:t>
            </a:r>
          </a:p>
        </p:txBody>
      </p:sp>
      <p:pic>
        <p:nvPicPr>
          <p:cNvPr id="5" name="Picture 4" descr="A group of people standing next to a plane&#10;&#10;AI-generated content may be incorrect.">
            <a:extLst>
              <a:ext uri="{FF2B5EF4-FFF2-40B4-BE49-F238E27FC236}">
                <a16:creationId xmlns:a16="http://schemas.microsoft.com/office/drawing/2014/main" id="{C1212FBA-AC11-35FF-4025-0F72647CE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432" y="4906993"/>
            <a:ext cx="1588698" cy="1588698"/>
          </a:xfrm>
          <a:prstGeom prst="rect">
            <a:avLst/>
          </a:prstGeom>
        </p:spPr>
      </p:pic>
    </p:spTree>
    <p:extLst>
      <p:ext uri="{BB962C8B-B14F-4D97-AF65-F5344CB8AC3E}">
        <p14:creationId xmlns:p14="http://schemas.microsoft.com/office/powerpoint/2010/main" val="90572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360DD-A9D6-D46C-350D-1603C40A3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1FB81-E642-6CE1-4459-D198B86206F8}"/>
              </a:ext>
            </a:extLst>
          </p:cNvPr>
          <p:cNvSpPr>
            <a:spLocks noGrp="1"/>
          </p:cNvSpPr>
          <p:nvPr>
            <p:ph type="title"/>
          </p:nvPr>
        </p:nvSpPr>
        <p:spPr/>
        <p:txBody>
          <a:bodyPr/>
          <a:lstStyle/>
          <a:p>
            <a:r>
              <a:rPr lang="en-GB" noProof="0" dirty="0"/>
              <a:t>Legal foundations</a:t>
            </a:r>
          </a:p>
        </p:txBody>
      </p:sp>
      <p:sp>
        <p:nvSpPr>
          <p:cNvPr id="3" name="Content Placeholder 2">
            <a:extLst>
              <a:ext uri="{FF2B5EF4-FFF2-40B4-BE49-F238E27FC236}">
                <a16:creationId xmlns:a16="http://schemas.microsoft.com/office/drawing/2014/main" id="{ECC377DA-F977-A1C1-7A55-0449AB230D48}"/>
              </a:ext>
            </a:extLst>
          </p:cNvPr>
          <p:cNvSpPr>
            <a:spLocks noGrp="1"/>
          </p:cNvSpPr>
          <p:nvPr>
            <p:ph idx="1"/>
          </p:nvPr>
        </p:nvSpPr>
        <p:spPr>
          <a:xfrm>
            <a:off x="1074420" y="2236477"/>
            <a:ext cx="10081260" cy="4443194"/>
          </a:xfrm>
        </p:spPr>
        <p:txBody>
          <a:bodyPr>
            <a:normAutofit/>
          </a:bodyPr>
          <a:lstStyle/>
          <a:p>
            <a:pPr>
              <a:buFont typeface="Arial" panose="020B0604020202020204" pitchFamily="34" charset="0"/>
              <a:buChar char="•"/>
            </a:pPr>
            <a:r>
              <a:rPr lang="en-GB" noProof="0" dirty="0">
                <a:solidFill>
                  <a:schemeClr val="tx1"/>
                </a:solidFill>
              </a:rPr>
              <a:t>Chicago Convention (Art. 26) – obligation to investigate</a:t>
            </a:r>
          </a:p>
          <a:p>
            <a:pPr>
              <a:buFont typeface="Arial" panose="020B0604020202020204" pitchFamily="34" charset="0"/>
              <a:buChar char="•"/>
            </a:pPr>
            <a:r>
              <a:rPr lang="en-GB" noProof="0" dirty="0">
                <a:solidFill>
                  <a:schemeClr val="tx1"/>
                </a:solidFill>
              </a:rPr>
              <a:t>Annex 9 – Family assistance provisions</a:t>
            </a:r>
          </a:p>
          <a:p>
            <a:pPr>
              <a:buFont typeface="Arial" panose="020B0604020202020204" pitchFamily="34" charset="0"/>
              <a:buChar char="•"/>
            </a:pPr>
            <a:r>
              <a:rPr lang="en-GB" noProof="0" dirty="0">
                <a:solidFill>
                  <a:schemeClr val="tx1"/>
                </a:solidFill>
              </a:rPr>
              <a:t>Annex 13 – Investigation vs. family needs</a:t>
            </a:r>
          </a:p>
          <a:p>
            <a:pPr>
              <a:buFont typeface="Arial" panose="020B0604020202020204" pitchFamily="34" charset="0"/>
              <a:buChar char="•"/>
            </a:pPr>
            <a:r>
              <a:rPr lang="en-GB" noProof="0" dirty="0">
                <a:solidFill>
                  <a:schemeClr val="tx1"/>
                </a:solidFill>
              </a:rPr>
              <a:t>Assembly Resolution A42-15 – </a:t>
            </a:r>
            <a:r>
              <a:rPr lang="en-US" noProof="0" dirty="0">
                <a:solidFill>
                  <a:schemeClr val="tx1"/>
                </a:solidFill>
              </a:rPr>
              <a:t>updated policy on assistance to victims and families</a:t>
            </a:r>
            <a:endParaRPr lang="en-GB" noProof="0" dirty="0">
              <a:solidFill>
                <a:schemeClr val="tx1"/>
              </a:solidFill>
            </a:endParaRPr>
          </a:p>
        </p:txBody>
      </p:sp>
      <p:pic>
        <p:nvPicPr>
          <p:cNvPr id="5" name="Picture 4" descr="A graphic of a book and scales&#10;&#10;AI-generated content may be incorrect.">
            <a:extLst>
              <a:ext uri="{FF2B5EF4-FFF2-40B4-BE49-F238E27FC236}">
                <a16:creationId xmlns:a16="http://schemas.microsoft.com/office/drawing/2014/main" id="{6C20B400-F2AC-57B1-1C36-9C4335462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5397" y="790834"/>
            <a:ext cx="1445643" cy="1445643"/>
          </a:xfrm>
          <a:prstGeom prst="rect">
            <a:avLst/>
          </a:prstGeom>
        </p:spPr>
      </p:pic>
    </p:spTree>
    <p:extLst>
      <p:ext uri="{BB962C8B-B14F-4D97-AF65-F5344CB8AC3E}">
        <p14:creationId xmlns:p14="http://schemas.microsoft.com/office/powerpoint/2010/main" val="3880867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BE15E-4D2C-B9AF-CEAF-9B528B430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41FBCF-89BB-A996-0362-1575284EFE60}"/>
              </a:ext>
            </a:extLst>
          </p:cNvPr>
          <p:cNvSpPr>
            <a:spLocks noGrp="1"/>
          </p:cNvSpPr>
          <p:nvPr>
            <p:ph type="title"/>
          </p:nvPr>
        </p:nvSpPr>
        <p:spPr>
          <a:xfrm>
            <a:off x="60960" y="902971"/>
            <a:ext cx="12070080" cy="1005840"/>
          </a:xfrm>
        </p:spPr>
        <p:txBody>
          <a:bodyPr/>
          <a:lstStyle/>
          <a:p>
            <a:r>
              <a:rPr lang="en-GB" noProof="0" dirty="0"/>
              <a:t>Agenda</a:t>
            </a:r>
          </a:p>
        </p:txBody>
      </p:sp>
      <p:sp>
        <p:nvSpPr>
          <p:cNvPr id="3" name="Content Placeholder 2">
            <a:extLst>
              <a:ext uri="{FF2B5EF4-FFF2-40B4-BE49-F238E27FC236}">
                <a16:creationId xmlns:a16="http://schemas.microsoft.com/office/drawing/2014/main" id="{55C22B63-9F47-7215-1A2C-52968B88C29F}"/>
              </a:ext>
            </a:extLst>
          </p:cNvPr>
          <p:cNvSpPr>
            <a:spLocks noGrp="1"/>
          </p:cNvSpPr>
          <p:nvPr>
            <p:ph idx="1"/>
          </p:nvPr>
        </p:nvSpPr>
        <p:spPr>
          <a:xfrm>
            <a:off x="1108710" y="2011680"/>
            <a:ext cx="10001250" cy="4667991"/>
          </a:xfrm>
        </p:spPr>
        <p:txBody>
          <a:bodyPr>
            <a:normAutofit fontScale="77500" lnSpcReduction="20000"/>
          </a:bodyPr>
          <a:lstStyle/>
          <a:p>
            <a:pPr>
              <a:lnSpc>
                <a:spcPct val="120000"/>
              </a:lnSpc>
              <a:spcBef>
                <a:spcPts val="0"/>
              </a:spcBef>
              <a:spcAft>
                <a:spcPts val="400"/>
              </a:spcAft>
            </a:pPr>
            <a:r>
              <a:rPr lang="en-GB" sz="3700" noProof="0" dirty="0">
                <a:solidFill>
                  <a:schemeClr val="bg1">
                    <a:lumMod val="85000"/>
                  </a:schemeClr>
                </a:solidFill>
              </a:rPr>
              <a:t>Humanitarian Imperative and Legal Duties</a:t>
            </a:r>
          </a:p>
          <a:p>
            <a:pPr>
              <a:lnSpc>
                <a:spcPct val="120000"/>
              </a:lnSpc>
              <a:spcBef>
                <a:spcPts val="0"/>
              </a:spcBef>
              <a:spcAft>
                <a:spcPts val="400"/>
              </a:spcAft>
            </a:pPr>
            <a:r>
              <a:rPr lang="en-GB" sz="3700" noProof="0" dirty="0"/>
              <a:t>ICAO Standards and Recommended Practices – Annex 9</a:t>
            </a:r>
          </a:p>
          <a:p>
            <a:pPr>
              <a:lnSpc>
                <a:spcPct val="120000"/>
              </a:lnSpc>
              <a:spcBef>
                <a:spcPts val="0"/>
              </a:spcBef>
              <a:spcAft>
                <a:spcPts val="400"/>
              </a:spcAft>
            </a:pPr>
            <a:r>
              <a:rPr lang="en-GB" sz="3700" noProof="0" dirty="0">
                <a:solidFill>
                  <a:schemeClr val="bg1">
                    <a:lumMod val="85000"/>
                  </a:schemeClr>
                </a:solidFill>
              </a:rPr>
              <a:t>ICAO Policy and Manual Guidance</a:t>
            </a:r>
          </a:p>
          <a:p>
            <a:pPr>
              <a:lnSpc>
                <a:spcPct val="120000"/>
              </a:lnSpc>
              <a:spcBef>
                <a:spcPts val="0"/>
              </a:spcBef>
              <a:spcAft>
                <a:spcPts val="400"/>
              </a:spcAft>
            </a:pPr>
            <a:r>
              <a:rPr lang="en-GB" sz="3700" noProof="0" dirty="0">
                <a:solidFill>
                  <a:schemeClr val="bg1">
                    <a:lumMod val="85000"/>
                  </a:schemeClr>
                </a:solidFill>
              </a:rPr>
              <a:t>The State’s Obligation to Establish and Coordinate a Family Assistance System</a:t>
            </a:r>
          </a:p>
          <a:p>
            <a:pPr>
              <a:lnSpc>
                <a:spcPct val="120000"/>
              </a:lnSpc>
              <a:spcBef>
                <a:spcPts val="0"/>
              </a:spcBef>
              <a:spcAft>
                <a:spcPts val="400"/>
              </a:spcAft>
            </a:pPr>
            <a:r>
              <a:rPr lang="en-GB" sz="3700" noProof="0" dirty="0">
                <a:solidFill>
                  <a:schemeClr val="bg1">
                    <a:lumMod val="85000"/>
                  </a:schemeClr>
                </a:solidFill>
              </a:rPr>
              <a:t>Roles of Key Stakeholders and International Participation</a:t>
            </a:r>
          </a:p>
          <a:p>
            <a:pPr>
              <a:lnSpc>
                <a:spcPct val="120000"/>
              </a:lnSpc>
              <a:spcBef>
                <a:spcPts val="0"/>
              </a:spcBef>
              <a:spcAft>
                <a:spcPts val="400"/>
              </a:spcAft>
            </a:pPr>
            <a:r>
              <a:rPr lang="en-GB" sz="3700" noProof="0" dirty="0">
                <a:solidFill>
                  <a:schemeClr val="bg1">
                    <a:lumMod val="85000"/>
                  </a:schemeClr>
                </a:solidFill>
              </a:rPr>
              <a:t>The OECS Context – The Role of Coordination</a:t>
            </a:r>
          </a:p>
          <a:p>
            <a:pPr>
              <a:lnSpc>
                <a:spcPct val="120000"/>
              </a:lnSpc>
              <a:spcBef>
                <a:spcPts val="0"/>
              </a:spcBef>
              <a:spcAft>
                <a:spcPts val="400"/>
              </a:spcAft>
            </a:pPr>
            <a:r>
              <a:rPr lang="en-GB" sz="3700" noProof="0" dirty="0">
                <a:solidFill>
                  <a:schemeClr val="bg1">
                    <a:lumMod val="85000"/>
                  </a:schemeClr>
                </a:solidFill>
              </a:rPr>
              <a:t>Legislative and Policy Requirements</a:t>
            </a:r>
          </a:p>
          <a:p>
            <a:pPr>
              <a:lnSpc>
                <a:spcPct val="120000"/>
              </a:lnSpc>
              <a:spcBef>
                <a:spcPts val="0"/>
              </a:spcBef>
              <a:spcAft>
                <a:spcPts val="400"/>
              </a:spcAft>
            </a:pPr>
            <a:r>
              <a:rPr lang="en-GB" sz="3700" noProof="0" dirty="0">
                <a:solidFill>
                  <a:schemeClr val="bg1">
                    <a:lumMod val="85000"/>
                  </a:schemeClr>
                </a:solidFill>
              </a:rPr>
              <a:t>Implementation and Good Practices</a:t>
            </a:r>
          </a:p>
        </p:txBody>
      </p:sp>
    </p:spTree>
    <p:extLst>
      <p:ext uri="{BB962C8B-B14F-4D97-AF65-F5344CB8AC3E}">
        <p14:creationId xmlns:p14="http://schemas.microsoft.com/office/powerpoint/2010/main" val="32913180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7B439-1747-D944-F96A-D5895328F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377AB-4792-42C9-7E62-7571ED47BD1A}"/>
              </a:ext>
            </a:extLst>
          </p:cNvPr>
          <p:cNvSpPr>
            <a:spLocks noGrp="1"/>
          </p:cNvSpPr>
          <p:nvPr>
            <p:ph type="title"/>
          </p:nvPr>
        </p:nvSpPr>
        <p:spPr/>
        <p:txBody>
          <a:bodyPr/>
          <a:lstStyle/>
          <a:p>
            <a:r>
              <a:rPr lang="en-GB" noProof="0" dirty="0"/>
              <a:t>Annex 9 (Facilitation) – Key SARPs</a:t>
            </a:r>
          </a:p>
        </p:txBody>
      </p:sp>
      <p:sp>
        <p:nvSpPr>
          <p:cNvPr id="3" name="Content Placeholder 2">
            <a:extLst>
              <a:ext uri="{FF2B5EF4-FFF2-40B4-BE49-F238E27FC236}">
                <a16:creationId xmlns:a16="http://schemas.microsoft.com/office/drawing/2014/main" id="{EC4F449C-A8F0-C603-B39B-292E5C5F4B4E}"/>
              </a:ext>
            </a:extLst>
          </p:cNvPr>
          <p:cNvSpPr>
            <a:spLocks noGrp="1"/>
          </p:cNvSpPr>
          <p:nvPr>
            <p:ph idx="1"/>
          </p:nvPr>
        </p:nvSpPr>
        <p:spPr>
          <a:xfrm>
            <a:off x="1074420" y="2236478"/>
            <a:ext cx="10081260" cy="3389408"/>
          </a:xfrm>
        </p:spPr>
        <p:txBody>
          <a:bodyPr>
            <a:normAutofit fontScale="92500" lnSpcReduction="10000"/>
          </a:bodyPr>
          <a:lstStyle/>
          <a:p>
            <a:pPr>
              <a:buFont typeface="Arial" panose="020B0604020202020204" pitchFamily="34" charset="0"/>
              <a:buChar char="•"/>
            </a:pPr>
            <a:r>
              <a:rPr lang="en-GB" noProof="0" dirty="0">
                <a:solidFill>
                  <a:schemeClr val="tx1"/>
                </a:solidFill>
              </a:rPr>
              <a:t>Facilitate entry and stay of family members (8.38)</a:t>
            </a:r>
          </a:p>
          <a:p>
            <a:pPr>
              <a:buFont typeface="Arial" panose="020B0604020202020204" pitchFamily="34" charset="0"/>
              <a:buChar char="•"/>
            </a:pPr>
            <a:r>
              <a:rPr lang="en-GB" noProof="0" dirty="0">
                <a:solidFill>
                  <a:schemeClr val="tx1"/>
                </a:solidFill>
              </a:rPr>
              <a:t>Expedite visas and immigration for families (8.40)</a:t>
            </a:r>
          </a:p>
          <a:p>
            <a:pPr>
              <a:buFont typeface="Arial" panose="020B0604020202020204" pitchFamily="34" charset="0"/>
              <a:buChar char="•"/>
            </a:pPr>
            <a:r>
              <a:rPr lang="en-GB" noProof="0" dirty="0">
                <a:solidFill>
                  <a:schemeClr val="tx1"/>
                </a:solidFill>
              </a:rPr>
              <a:t>Issue emergency travel documents for survivors (8.41)</a:t>
            </a:r>
          </a:p>
        </p:txBody>
      </p:sp>
      <p:pic>
        <p:nvPicPr>
          <p:cNvPr id="6" name="Picture 5" descr="A group of people sitting at a table&#10;&#10;AI-generated content may be incorrect.">
            <a:extLst>
              <a:ext uri="{FF2B5EF4-FFF2-40B4-BE49-F238E27FC236}">
                <a16:creationId xmlns:a16="http://schemas.microsoft.com/office/drawing/2014/main" id="{12676A3E-31D2-BFFE-A3AF-4E82E3D5D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5397" y="4994693"/>
            <a:ext cx="2160917" cy="1440611"/>
          </a:xfrm>
          <a:prstGeom prst="rect">
            <a:avLst/>
          </a:prstGeom>
        </p:spPr>
      </p:pic>
    </p:spTree>
    <p:extLst>
      <p:ext uri="{BB962C8B-B14F-4D97-AF65-F5344CB8AC3E}">
        <p14:creationId xmlns:p14="http://schemas.microsoft.com/office/powerpoint/2010/main" val="4033943262"/>
      </p:ext>
    </p:extLst>
  </p:cSld>
  <p:clrMapOvr>
    <a:masterClrMapping/>
  </p:clrMapOvr>
</p:sld>
</file>

<file path=ppt/theme/theme1.xml><?xml version="1.0" encoding="utf-8"?>
<a:theme xmlns:a="http://schemas.openxmlformats.org/drawingml/2006/main" name="T-PPT-01-SAFETY_16-9_H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e6093642-fb63-48bb-8683-d1d5da2a12ea}" enabled="0" method="" siteId="{e6093642-fb63-48bb-8683-d1d5da2a12ea}" removed="1"/>
</clbl:labelList>
</file>

<file path=docProps/app.xml><?xml version="1.0" encoding="utf-8"?>
<Properties xmlns="http://schemas.openxmlformats.org/officeDocument/2006/extended-properties" xmlns:vt="http://schemas.openxmlformats.org/officeDocument/2006/docPropsVTypes">
  <Template/>
  <TotalTime>2108</TotalTime>
  <Words>3146</Words>
  <Application>Microsoft Office PowerPoint</Application>
  <PresentationFormat>Widescreen</PresentationFormat>
  <Paragraphs>236</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Aptos</vt:lpstr>
      <vt:lpstr>Arial</vt:lpstr>
      <vt:lpstr>Calibri</vt:lpstr>
      <vt:lpstr>Webdings</vt:lpstr>
      <vt:lpstr>T-PPT-01-SAFETY_16-9_HD</vt:lpstr>
      <vt:lpstr>PowerPoint Presentation</vt:lpstr>
      <vt:lpstr>PowerPoint Presentation</vt:lpstr>
      <vt:lpstr>Objective</vt:lpstr>
      <vt:lpstr>Agenda</vt:lpstr>
      <vt:lpstr>Agenda</vt:lpstr>
      <vt:lpstr>Why assistance matters</vt:lpstr>
      <vt:lpstr>Legal foundations</vt:lpstr>
      <vt:lpstr>Agenda</vt:lpstr>
      <vt:lpstr>Annex 9 (Facilitation) – Key SARPs</vt:lpstr>
      <vt:lpstr>Annex 9 (Facilitation) – Key SARPs</vt:lpstr>
      <vt:lpstr>Agenda</vt:lpstr>
      <vt:lpstr>Doc 9998 – ICAO Policy</vt:lpstr>
      <vt:lpstr>Doc 9973 – ICAO Manual</vt:lpstr>
      <vt:lpstr>Agenda</vt:lpstr>
      <vt:lpstr>Obligations of the State of Occurrence</vt:lpstr>
      <vt:lpstr>Coordinator’s role</vt:lpstr>
      <vt:lpstr>Agenda</vt:lpstr>
      <vt:lpstr>Main actors</vt:lpstr>
      <vt:lpstr>Other contributors</vt:lpstr>
      <vt:lpstr>Agenda</vt:lpstr>
      <vt:lpstr>Options for compliance</vt:lpstr>
      <vt:lpstr>National approach – advantages and challenges</vt:lpstr>
      <vt:lpstr>Regional approach – advantages and challenges</vt:lpstr>
      <vt:lpstr>Key requirement – clear authority</vt:lpstr>
      <vt:lpstr>Agenda</vt:lpstr>
      <vt:lpstr>Legislative requirements</vt:lpstr>
      <vt:lpstr>Link with ICAO Critical Elements</vt:lpstr>
      <vt:lpstr>Agenda</vt:lpstr>
      <vt:lpstr>Effective family assistance systems</vt:lpstr>
      <vt:lpstr>Sustainability and improvement</vt:lpstr>
      <vt:lpstr>Agenda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Camargo, Fernando</dc:creator>
  <cp:lastModifiedBy>Camargo, Fernando</cp:lastModifiedBy>
  <cp:revision>2</cp:revision>
  <cp:lastPrinted>2025-11-10T15:32:14Z</cp:lastPrinted>
  <dcterms:created xsi:type="dcterms:W3CDTF">2025-09-19T17:25:07Z</dcterms:created>
  <dcterms:modified xsi:type="dcterms:W3CDTF">2025-11-10T22:28:34Z</dcterms:modified>
</cp:coreProperties>
</file>